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74" r:id="rId2"/>
    <p:sldId id="360" r:id="rId3"/>
    <p:sldId id="361" r:id="rId4"/>
    <p:sldId id="293" r:id="rId5"/>
    <p:sldId id="384" r:id="rId6"/>
    <p:sldId id="355" r:id="rId7"/>
    <p:sldId id="385" r:id="rId8"/>
    <p:sldId id="352" r:id="rId9"/>
    <p:sldId id="376" r:id="rId10"/>
    <p:sldId id="353" r:id="rId11"/>
    <p:sldId id="386" r:id="rId12"/>
    <p:sldId id="326" r:id="rId13"/>
    <p:sldId id="379" r:id="rId14"/>
    <p:sldId id="380" r:id="rId15"/>
    <p:sldId id="371" r:id="rId16"/>
    <p:sldId id="383" r:id="rId17"/>
    <p:sldId id="390" r:id="rId18"/>
    <p:sldId id="362" r:id="rId19"/>
    <p:sldId id="364" r:id="rId20"/>
    <p:sldId id="373" r:id="rId21"/>
    <p:sldId id="378" r:id="rId22"/>
    <p:sldId id="305" r:id="rId23"/>
    <p:sldId id="312" r:id="rId24"/>
    <p:sldId id="391" r:id="rId25"/>
    <p:sldId id="375" r:id="rId26"/>
    <p:sldId id="387" r:id="rId27"/>
    <p:sldId id="39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A1A0"/>
    <a:srgbClr val="07A1E0"/>
    <a:srgbClr val="2C3295"/>
    <a:srgbClr val="680C19"/>
    <a:srgbClr val="FE2A04"/>
    <a:srgbClr val="FF2D05"/>
    <a:srgbClr val="F7E52D"/>
    <a:srgbClr val="EC2223"/>
    <a:srgbClr val="B33F0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03" autoAdjust="0"/>
    <p:restoredTop sz="94678"/>
  </p:normalViewPr>
  <p:slideViewPr>
    <p:cSldViewPr snapToGrid="0" snapToObjects="1">
      <p:cViewPr varScale="1">
        <p:scale>
          <a:sx n="72" d="100"/>
          <a:sy n="72" d="100"/>
        </p:scale>
        <p:origin x="816" y="72"/>
      </p:cViewPr>
      <p:guideLst>
        <p:guide orient="horz" pos="2092"/>
        <p:guide pos="3840"/>
      </p:guideLst>
    </p:cSldViewPr>
  </p:slideViewPr>
  <p:notesTextViewPr>
    <p:cViewPr>
      <p:scale>
        <a:sx n="1" d="1"/>
        <a:sy n="1" d="1"/>
      </p:scale>
      <p:origin x="0" y="0"/>
    </p:cViewPr>
  </p:notesTextViewPr>
  <p:sorterViewPr>
    <p:cViewPr varScale="1">
      <p:scale>
        <a:sx n="1" d="1"/>
        <a:sy n="1" d="1"/>
      </p:scale>
      <p:origin x="0" y="-2376"/>
    </p:cViewPr>
  </p:sorterViewPr>
  <p:notesViewPr>
    <p:cSldViewPr snapToGrid="0" snapToObjects="1">
      <p:cViewPr varScale="1">
        <p:scale>
          <a:sx n="76" d="100"/>
          <a:sy n="76" d="100"/>
        </p:scale>
        <p:origin x="3504"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250A4C-EF9E-4AC4-BA22-26B2F1E7168B}" type="datetimeFigureOut">
              <a:rPr lang="en-US" smtClean="0"/>
              <a:t>10/12/2016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6" name="Slide Number Placeholder 5"/>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44E90C-662E-FC47-AB62-AB8B24909CFC}" type="slidenum">
              <a:rPr lang="en-US" smtClean="0"/>
              <a:t>‹#›</a:t>
            </a:fld>
            <a:endParaRPr lang="en-US" dirty="0"/>
          </a:p>
        </p:txBody>
      </p:sp>
    </p:spTree>
    <p:extLst>
      <p:ext uri="{BB962C8B-B14F-4D97-AF65-F5344CB8AC3E}">
        <p14:creationId xmlns:p14="http://schemas.microsoft.com/office/powerpoint/2010/main" val="390109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9D5730-FB4D-46EF-9241-31732FF43306}" type="datetimeFigureOut">
              <a:rPr lang="en-US" smtClean="0"/>
              <a:t>10/12/2016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2436D7-FB48-4210-94E0-A7314A6E453C}" type="slidenum">
              <a:rPr lang="en-US" smtClean="0"/>
              <a:t>‹#›</a:t>
            </a:fld>
            <a:endParaRPr lang="en-US" dirty="0"/>
          </a:p>
        </p:txBody>
      </p:sp>
    </p:spTree>
    <p:extLst>
      <p:ext uri="{BB962C8B-B14F-4D97-AF65-F5344CB8AC3E}">
        <p14:creationId xmlns:p14="http://schemas.microsoft.com/office/powerpoint/2010/main" val="266659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2</a:t>
            </a:fld>
            <a:endParaRPr lang="en-US" dirty="0"/>
          </a:p>
        </p:txBody>
      </p:sp>
    </p:spTree>
    <p:extLst>
      <p:ext uri="{BB962C8B-B14F-4D97-AF65-F5344CB8AC3E}">
        <p14:creationId xmlns:p14="http://schemas.microsoft.com/office/powerpoint/2010/main" val="2034674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3</a:t>
            </a:fld>
            <a:endParaRPr lang="en-US" dirty="0"/>
          </a:p>
        </p:txBody>
      </p:sp>
    </p:spTree>
    <p:extLst>
      <p:ext uri="{BB962C8B-B14F-4D97-AF65-F5344CB8AC3E}">
        <p14:creationId xmlns:p14="http://schemas.microsoft.com/office/powerpoint/2010/main" val="97735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5</a:t>
            </a:fld>
            <a:endParaRPr lang="en-US" dirty="0"/>
          </a:p>
        </p:txBody>
      </p:sp>
    </p:spTree>
    <p:extLst>
      <p:ext uri="{BB962C8B-B14F-4D97-AF65-F5344CB8AC3E}">
        <p14:creationId xmlns:p14="http://schemas.microsoft.com/office/powerpoint/2010/main" val="14596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6</a:t>
            </a:fld>
            <a:endParaRPr lang="en-US" dirty="0"/>
          </a:p>
        </p:txBody>
      </p:sp>
    </p:spTree>
    <p:extLst>
      <p:ext uri="{BB962C8B-B14F-4D97-AF65-F5344CB8AC3E}">
        <p14:creationId xmlns:p14="http://schemas.microsoft.com/office/powerpoint/2010/main" val="653624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7</a:t>
            </a:fld>
            <a:endParaRPr lang="en-US" dirty="0"/>
          </a:p>
        </p:txBody>
      </p:sp>
    </p:spTree>
    <p:extLst>
      <p:ext uri="{BB962C8B-B14F-4D97-AF65-F5344CB8AC3E}">
        <p14:creationId xmlns:p14="http://schemas.microsoft.com/office/powerpoint/2010/main" val="2056000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8</a:t>
            </a:fld>
            <a:endParaRPr lang="en-US" dirty="0"/>
          </a:p>
        </p:txBody>
      </p:sp>
    </p:spTree>
    <p:extLst>
      <p:ext uri="{BB962C8B-B14F-4D97-AF65-F5344CB8AC3E}">
        <p14:creationId xmlns:p14="http://schemas.microsoft.com/office/powerpoint/2010/main" val="135921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10</a:t>
            </a:fld>
            <a:endParaRPr lang="en-US" dirty="0"/>
          </a:p>
        </p:txBody>
      </p:sp>
    </p:spTree>
    <p:extLst>
      <p:ext uri="{BB962C8B-B14F-4D97-AF65-F5344CB8AC3E}">
        <p14:creationId xmlns:p14="http://schemas.microsoft.com/office/powerpoint/2010/main" val="1691906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11</a:t>
            </a:fld>
            <a:endParaRPr lang="en-US" dirty="0"/>
          </a:p>
        </p:txBody>
      </p:sp>
    </p:spTree>
    <p:extLst>
      <p:ext uri="{BB962C8B-B14F-4D97-AF65-F5344CB8AC3E}">
        <p14:creationId xmlns:p14="http://schemas.microsoft.com/office/powerpoint/2010/main" val="2055840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13</a:t>
            </a:fld>
            <a:endParaRPr lang="en-US" dirty="0"/>
          </a:p>
        </p:txBody>
      </p:sp>
    </p:spTree>
    <p:extLst>
      <p:ext uri="{BB962C8B-B14F-4D97-AF65-F5344CB8AC3E}">
        <p14:creationId xmlns:p14="http://schemas.microsoft.com/office/powerpoint/2010/main" val="450933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15</a:t>
            </a:fld>
            <a:endParaRPr lang="en-US" dirty="0"/>
          </a:p>
        </p:txBody>
      </p:sp>
    </p:spTree>
    <p:extLst>
      <p:ext uri="{BB962C8B-B14F-4D97-AF65-F5344CB8AC3E}">
        <p14:creationId xmlns:p14="http://schemas.microsoft.com/office/powerpoint/2010/main" val="20493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16</a:t>
            </a:fld>
            <a:endParaRPr lang="en-US" dirty="0"/>
          </a:p>
        </p:txBody>
      </p:sp>
    </p:spTree>
    <p:extLst>
      <p:ext uri="{BB962C8B-B14F-4D97-AF65-F5344CB8AC3E}">
        <p14:creationId xmlns:p14="http://schemas.microsoft.com/office/powerpoint/2010/main" val="2096657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17</a:t>
            </a:fld>
            <a:endParaRPr lang="en-US" dirty="0"/>
          </a:p>
        </p:txBody>
      </p:sp>
    </p:spTree>
    <p:extLst>
      <p:ext uri="{BB962C8B-B14F-4D97-AF65-F5344CB8AC3E}">
        <p14:creationId xmlns:p14="http://schemas.microsoft.com/office/powerpoint/2010/main" val="835189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18</a:t>
            </a:fld>
            <a:endParaRPr lang="en-US" dirty="0"/>
          </a:p>
        </p:txBody>
      </p:sp>
    </p:spTree>
    <p:extLst>
      <p:ext uri="{BB962C8B-B14F-4D97-AF65-F5344CB8AC3E}">
        <p14:creationId xmlns:p14="http://schemas.microsoft.com/office/powerpoint/2010/main" val="1641561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21</a:t>
            </a:fld>
            <a:endParaRPr lang="en-US" dirty="0"/>
          </a:p>
        </p:txBody>
      </p:sp>
    </p:spTree>
    <p:extLst>
      <p:ext uri="{BB962C8B-B14F-4D97-AF65-F5344CB8AC3E}">
        <p14:creationId xmlns:p14="http://schemas.microsoft.com/office/powerpoint/2010/main" val="2002166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23</a:t>
            </a:fld>
            <a:endParaRPr lang="en-US" dirty="0"/>
          </a:p>
        </p:txBody>
      </p:sp>
    </p:spTree>
    <p:extLst>
      <p:ext uri="{BB962C8B-B14F-4D97-AF65-F5344CB8AC3E}">
        <p14:creationId xmlns:p14="http://schemas.microsoft.com/office/powerpoint/2010/main" val="618273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2436D7-FB48-4210-94E0-A7314A6E453C}" type="slidenum">
              <a:rPr lang="en-US" smtClean="0"/>
              <a:t>24</a:t>
            </a:fld>
            <a:endParaRPr lang="en-US" dirty="0"/>
          </a:p>
        </p:txBody>
      </p:sp>
    </p:spTree>
    <p:extLst>
      <p:ext uri="{BB962C8B-B14F-4D97-AF65-F5344CB8AC3E}">
        <p14:creationId xmlns:p14="http://schemas.microsoft.com/office/powerpoint/2010/main" val="457403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ET - Blank Footer">
    <p:spTree>
      <p:nvGrpSpPr>
        <p:cNvPr id="1" name=""/>
        <p:cNvGrpSpPr/>
        <p:nvPr/>
      </p:nvGrpSpPr>
      <p:grpSpPr>
        <a:xfrm>
          <a:off x="0" y="0"/>
          <a:ext cx="0" cy="0"/>
          <a:chOff x="0" y="0"/>
          <a:chExt cx="0" cy="0"/>
        </a:xfrm>
      </p:grpSpPr>
      <p:cxnSp>
        <p:nvCxnSpPr>
          <p:cNvPr id="7" name="Straight Connector 6"/>
          <p:cNvCxnSpPr/>
          <p:nvPr userDrawn="1"/>
        </p:nvCxnSpPr>
        <p:spPr>
          <a:xfrm flipH="1">
            <a:off x="315310"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23211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T Master Title 1">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cxnSp>
        <p:nvCxnSpPr>
          <p:cNvPr id="4" name="Straight Connector 3"/>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flipH="1">
            <a:off x="308742" y="1443859"/>
            <a:ext cx="115745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4127521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ET -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0"/>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308742" y="1443859"/>
            <a:ext cx="115745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2121691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T - 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0"/>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308742" y="1443859"/>
            <a:ext cx="115745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96815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T -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613"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41150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ET -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308742" y="1443859"/>
            <a:ext cx="115745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260433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ET - 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308742" y="1443859"/>
            <a:ext cx="115745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270490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T - Blank Color Footer">
    <p:spTree>
      <p:nvGrpSpPr>
        <p:cNvPr id="1" name=""/>
        <p:cNvGrpSpPr/>
        <p:nvPr/>
      </p:nvGrpSpPr>
      <p:grpSpPr>
        <a:xfrm>
          <a:off x="0" y="0"/>
          <a:ext cx="0" cy="0"/>
          <a:chOff x="0" y="0"/>
          <a:chExt cx="0" cy="0"/>
        </a:xfrm>
      </p:grpSpPr>
      <p:cxnSp>
        <p:nvCxnSpPr>
          <p:cNvPr id="10" name="Straight Connector 9"/>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1716435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ET  -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9" name="Straight Connector 8"/>
          <p:cNvCxnSpPr/>
          <p:nvPr userDrawn="1"/>
        </p:nvCxnSpPr>
        <p:spPr>
          <a:xfrm flipH="1">
            <a:off x="308742" y="6053959"/>
            <a:ext cx="115745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866180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ET -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672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ET -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0"/>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1468260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ET -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72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1584426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11" descr="Screen Shot 2015-05-14 at 2.53.29 pm.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11.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158288" y="5500688"/>
            <a:ext cx="25908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34202" y="400955"/>
            <a:ext cx="4519062" cy="1167963"/>
          </a:xfrm>
          <a:prstGeom prst="rect">
            <a:avLst/>
          </a:prstGeom>
        </p:spPr>
        <p:txBody>
          <a:bodyPr anchor="t">
            <a:noAutofit/>
          </a:bodyPr>
          <a:lstStyle>
            <a:lvl1pPr algn="l">
              <a:defRPr sz="4400" b="1" cap="none">
                <a:solidFill>
                  <a:schemeClr val="bg1"/>
                </a:solidFill>
                <a:latin typeface="Founders Grotesk" charset="0"/>
                <a:ea typeface="Founders Grotesk" charset="0"/>
                <a:cs typeface="Founders Grotesk" charset="0"/>
              </a:defRPr>
            </a:lvl1pPr>
          </a:lstStyle>
          <a:p>
            <a:r>
              <a:rPr lang="en-US"/>
              <a:t>Click to edit Master title style</a:t>
            </a:r>
            <a:endParaRPr lang="en-US" dirty="0"/>
          </a:p>
        </p:txBody>
      </p:sp>
      <p:sp>
        <p:nvSpPr>
          <p:cNvPr id="3" name="Subtitle 2"/>
          <p:cNvSpPr>
            <a:spLocks noGrp="1"/>
          </p:cNvSpPr>
          <p:nvPr>
            <p:ph type="subTitle" idx="1"/>
          </p:nvPr>
        </p:nvSpPr>
        <p:spPr>
          <a:xfrm>
            <a:off x="534202" y="1675101"/>
            <a:ext cx="4519062" cy="342900"/>
          </a:xfrm>
          <a:prstGeom prst="rect">
            <a:avLst/>
          </a:prstGeom>
        </p:spPr>
        <p:txBody>
          <a:bodyPr>
            <a:normAutofit/>
          </a:bodyPr>
          <a:lstStyle>
            <a:lvl1pPr marL="0" indent="0" algn="l">
              <a:buNone/>
              <a:defRPr sz="2000" i="1">
                <a:solidFill>
                  <a:schemeClr val="bg1"/>
                </a:solidFill>
                <a:latin typeface="Founders Grotesk" charset="0"/>
                <a:ea typeface="Founders Grotesk" charset="0"/>
                <a:cs typeface="Founders Grotes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2124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Box 10"/>
          <p:cNvSpPr txBox="1"/>
          <p:nvPr/>
        </p:nvSpPr>
        <p:spPr>
          <a:xfrm>
            <a:off x="264509" y="6576578"/>
            <a:ext cx="3164869" cy="215444"/>
          </a:xfrm>
          <a:prstGeom prst="rect">
            <a:avLst/>
          </a:prstGeom>
          <a:noFill/>
        </p:spPr>
        <p:txBody>
          <a:bodyPr wrap="square" lIns="0">
            <a:spAutoFit/>
          </a:bodyPr>
          <a:lstStyle/>
          <a:p>
            <a:pPr algn="just">
              <a:defRPr/>
            </a:pPr>
            <a:r>
              <a:rPr lang="en-US" sz="800" dirty="0">
                <a:solidFill>
                  <a:srgbClr val="7F7F7F"/>
                </a:solidFill>
                <a:latin typeface="Arial" pitchFamily="34" charset="0"/>
                <a:cs typeface="Arial" pitchFamily="34" charset="0"/>
              </a:rPr>
              <a:t>Copyright © 2016 ET Marlabs. All rights reserved.</a:t>
            </a:r>
          </a:p>
        </p:txBody>
      </p:sp>
      <p:pic>
        <p:nvPicPr>
          <p:cNvPr id="3" name="Picture 2"/>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270434" y="6126164"/>
            <a:ext cx="1789789" cy="691644"/>
          </a:xfrm>
          <a:prstGeom prst="rect">
            <a:avLst/>
          </a:prstGeom>
        </p:spPr>
      </p:pic>
    </p:spTree>
    <p:extLst>
      <p:ext uri="{BB962C8B-B14F-4D97-AF65-F5344CB8AC3E}">
        <p14:creationId xmlns:p14="http://schemas.microsoft.com/office/powerpoint/2010/main" val="1712059826"/>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69" r:id="rId3"/>
    <p:sldLayoutId id="2147483671" r:id="rId4"/>
    <p:sldLayoutId id="2147483672" r:id="rId5"/>
    <p:sldLayoutId id="2147483673" r:id="rId6"/>
    <p:sldLayoutId id="2147483674" r:id="rId7"/>
    <p:sldLayoutId id="2147483676" r:id="rId8"/>
    <p:sldLayoutId id="2147483677" r:id="rId9"/>
    <p:sldLayoutId id="2147483678" r:id="rId10"/>
    <p:sldLayoutId id="2147483679" r:id="rId11"/>
    <p:sldLayoutId id="2147483680" r:id="rId12"/>
    <p:sldLayoutId id="214748369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6.png"/><Relationship Id="rId18" Type="http://schemas.openxmlformats.org/officeDocument/2006/relationships/hyperlink" Target="https://youtu.be/AXQH8CfwU1M" TargetMode="External"/><Relationship Id="rId3" Type="http://schemas.openxmlformats.org/officeDocument/2006/relationships/hyperlink" Target="https://youtu.be/0m2aUvHLPlE" TargetMode="External"/><Relationship Id="rId7" Type="http://schemas.openxmlformats.org/officeDocument/2006/relationships/image" Target="../media/image12.png"/><Relationship Id="rId12" Type="http://schemas.openxmlformats.org/officeDocument/2006/relationships/hyperlink" Target="https://youtu.be/n2frDcLfUk8" TargetMode="External"/><Relationship Id="rId17" Type="http://schemas.openxmlformats.org/officeDocument/2006/relationships/image" Target="../media/image19.png"/><Relationship Id="rId2" Type="http://schemas.openxmlformats.org/officeDocument/2006/relationships/image" Target="../media/image9.png"/><Relationship Id="rId16" Type="http://schemas.openxmlformats.org/officeDocument/2006/relationships/image" Target="../media/image18.png"/><Relationship Id="rId20"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hyperlink" Target="https://youtu.be/x7FJGzASrJ8" TargetMode="External"/><Relationship Id="rId11" Type="http://schemas.openxmlformats.org/officeDocument/2006/relationships/image" Target="../media/image15.png"/><Relationship Id="rId5" Type="http://schemas.openxmlformats.org/officeDocument/2006/relationships/image" Target="../media/image11.png"/><Relationship Id="rId15" Type="http://schemas.openxmlformats.org/officeDocument/2006/relationships/hyperlink" Target="https://youtu.be/AxpdDJfIhi4" TargetMode="External"/><Relationship Id="rId10" Type="http://schemas.openxmlformats.org/officeDocument/2006/relationships/image" Target="../media/image14.png"/><Relationship Id="rId19"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hyperlink" Target="https://youtu.be/JKbBAgNZkr4" TargetMode="External"/><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4.tiff"/><Relationship Id="rId13" Type="http://schemas.openxmlformats.org/officeDocument/2006/relationships/image" Target="../media/image39.tiff"/><Relationship Id="rId3" Type="http://schemas.openxmlformats.org/officeDocument/2006/relationships/image" Target="../media/image29.tiff"/><Relationship Id="rId7" Type="http://schemas.openxmlformats.org/officeDocument/2006/relationships/image" Target="../media/image33.tiff"/><Relationship Id="rId12" Type="http://schemas.openxmlformats.org/officeDocument/2006/relationships/image" Target="../media/image38.tiff"/><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32.tiff"/><Relationship Id="rId11" Type="http://schemas.openxmlformats.org/officeDocument/2006/relationships/image" Target="../media/image37.tiff"/><Relationship Id="rId5" Type="http://schemas.openxmlformats.org/officeDocument/2006/relationships/image" Target="../media/image31.png"/><Relationship Id="rId10" Type="http://schemas.openxmlformats.org/officeDocument/2006/relationships/image" Target="../media/image36.tiff"/><Relationship Id="rId4" Type="http://schemas.openxmlformats.org/officeDocument/2006/relationships/image" Target="../media/image30.png"/><Relationship Id="rId9" Type="http://schemas.openxmlformats.org/officeDocument/2006/relationships/image" Target="../media/image35.tiff"/><Relationship Id="rId14" Type="http://schemas.openxmlformats.org/officeDocument/2006/relationships/image" Target="../media/image40.tiff"/></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9.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9.png"/><Relationship Id="rId7" Type="http://schemas.openxmlformats.org/officeDocument/2006/relationships/image" Target="../media/image55.emf"/><Relationship Id="rId12"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54.emf"/><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emf"/><Relationship Id="rId4" Type="http://schemas.openxmlformats.org/officeDocument/2006/relationships/image" Target="../media/image52.png"/><Relationship Id="rId9" Type="http://schemas.openxmlformats.org/officeDocument/2006/relationships/image" Target="../media/image57.emf"/></Relationships>
</file>

<file path=ppt/slides/_rels/slide1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1.png"/><Relationship Id="rId7"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8.tiff"/></Relationships>
</file>

<file path=ppt/slides/_rels/slide1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8.tiff"/></Relationships>
</file>

<file path=ppt/slides/_rels/slide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87.jpeg"/><Relationship Id="rId5" Type="http://schemas.openxmlformats.org/officeDocument/2006/relationships/image" Target="../media/image86.jpe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90.jpeg"/></Relationships>
</file>

<file path=ppt/slides/_rels/slide24.xml.rels><?xml version="1.0" encoding="UTF-8" standalone="yes"?>
<Relationships xmlns="http://schemas.openxmlformats.org/package/2006/relationships"><Relationship Id="rId3" Type="http://schemas.openxmlformats.org/officeDocument/2006/relationships/hyperlink" Target="http://www.etmarlabs.com/"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402" y="312055"/>
            <a:ext cx="7720798" cy="1167963"/>
          </a:xfrm>
        </p:spPr>
        <p:txBody>
          <a:bodyPr/>
          <a:lstStyle/>
          <a:p>
            <a:r>
              <a:rPr lang="en-US" sz="3200" dirty="0">
                <a:latin typeface="Founders Grotesk Regular" charset="0"/>
                <a:ea typeface="Founders Grotesk Regular" charset="0"/>
                <a:cs typeface="Founders Grotesk Regular" charset="0"/>
              </a:rPr>
              <a:t>Empowering business and delighting customers with Salesforce</a:t>
            </a:r>
            <a:br>
              <a:rPr lang="en-US" sz="3200" dirty="0">
                <a:latin typeface="Founders Grotesk Regular" charset="0"/>
                <a:ea typeface="Founders Grotesk Regular" charset="0"/>
                <a:cs typeface="Founders Grotesk Regular" charset="0"/>
              </a:rPr>
            </a:br>
            <a:endParaRPr lang="en-US" sz="3200" dirty="0"/>
          </a:p>
        </p:txBody>
      </p:sp>
      <p:sp>
        <p:nvSpPr>
          <p:cNvPr id="3" name="Subtitle 2"/>
          <p:cNvSpPr>
            <a:spLocks noGrp="1"/>
          </p:cNvSpPr>
          <p:nvPr>
            <p:ph type="subTitle" idx="1"/>
          </p:nvPr>
        </p:nvSpPr>
        <p:spPr>
          <a:xfrm>
            <a:off x="356402" y="1283168"/>
            <a:ext cx="4519062" cy="342900"/>
          </a:xfrm>
        </p:spPr>
        <p:txBody>
          <a:bodyPr>
            <a:noAutofit/>
          </a:bodyPr>
          <a:lstStyle/>
          <a:p>
            <a:r>
              <a:rPr lang="en-US" sz="2400" dirty="0"/>
              <a:t>September 2016</a:t>
            </a:r>
          </a:p>
        </p:txBody>
      </p:sp>
    </p:spTree>
    <p:extLst>
      <p:ext uri="{BB962C8B-B14F-4D97-AF65-F5344CB8AC3E}">
        <p14:creationId xmlns:p14="http://schemas.microsoft.com/office/powerpoint/2010/main" val="203811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575" y="0"/>
            <a:ext cx="10342525" cy="6855896"/>
          </a:xfrm>
          <a:prstGeom prst="rect">
            <a:avLst/>
          </a:prstGeom>
        </p:spPr>
      </p:pic>
      <p:sp>
        <p:nvSpPr>
          <p:cNvPr id="7" name="TextBox 6"/>
          <p:cNvSpPr txBox="1"/>
          <p:nvPr/>
        </p:nvSpPr>
        <p:spPr>
          <a:xfrm>
            <a:off x="2525780" y="390803"/>
            <a:ext cx="2425632" cy="1815882"/>
          </a:xfrm>
          <a:prstGeom prst="rect">
            <a:avLst/>
          </a:prstGeom>
          <a:noFill/>
        </p:spPr>
        <p:txBody>
          <a:bodyPr wrap="square" rtlCol="0">
            <a:spAutoFit/>
          </a:bodyPr>
          <a:lstStyle/>
          <a:p>
            <a:pPr lvl="0"/>
            <a:r>
              <a:rPr lang="en-IN" sz="1600" b="1" dirty="0"/>
              <a:t>OUR DIFFERENTIATOR:</a:t>
            </a:r>
            <a:r>
              <a:rPr lang="en-IN" sz="1600" dirty="0">
                <a:solidFill>
                  <a:schemeClr val="bg1"/>
                </a:solidFill>
              </a:rPr>
              <a:t> Our </a:t>
            </a:r>
            <a:r>
              <a:rPr lang="en-IN" sz="1600" b="1" dirty="0">
                <a:solidFill>
                  <a:schemeClr val="bg1"/>
                </a:solidFill>
              </a:rPr>
              <a:t>Pace </a:t>
            </a:r>
            <a:r>
              <a:rPr lang="en-IN" sz="1600" dirty="0">
                <a:solidFill>
                  <a:schemeClr val="bg1"/>
                </a:solidFill>
              </a:rPr>
              <a:t>and unique ‘iterative’ </a:t>
            </a:r>
            <a:r>
              <a:rPr lang="en-IN" sz="1600" b="1" dirty="0">
                <a:solidFill>
                  <a:schemeClr val="bg1"/>
                </a:solidFill>
              </a:rPr>
              <a:t>Scrum Method </a:t>
            </a:r>
            <a:r>
              <a:rPr lang="en-IN" sz="1600" dirty="0">
                <a:solidFill>
                  <a:schemeClr val="bg1"/>
                </a:solidFill>
              </a:rPr>
              <a:t>of delivery for projects to retain business relevance and enable higher adoption by users.</a:t>
            </a:r>
            <a:endParaRPr lang="en-US" sz="1600" dirty="0">
              <a:solidFill>
                <a:schemeClr val="bg1"/>
              </a:solidFill>
            </a:endParaRPr>
          </a:p>
        </p:txBody>
      </p:sp>
      <p:sp>
        <p:nvSpPr>
          <p:cNvPr id="8" name="Rectangle 7"/>
          <p:cNvSpPr/>
          <p:nvPr/>
        </p:nvSpPr>
        <p:spPr>
          <a:xfrm>
            <a:off x="5877904" y="4299566"/>
            <a:ext cx="2557400" cy="2062103"/>
          </a:xfrm>
          <a:prstGeom prst="rect">
            <a:avLst/>
          </a:prstGeom>
          <a:noFill/>
        </p:spPr>
        <p:txBody>
          <a:bodyPr wrap="square">
            <a:spAutoFit/>
          </a:bodyPr>
          <a:lstStyle/>
          <a:p>
            <a:pPr lvl="0"/>
            <a:r>
              <a:rPr lang="en-IN" sz="1600" b="1" dirty="0"/>
              <a:t>2016 GOAL: </a:t>
            </a:r>
          </a:p>
          <a:p>
            <a:pPr lvl="0"/>
            <a:r>
              <a:rPr lang="en-IN" sz="1600" dirty="0">
                <a:solidFill>
                  <a:schemeClr val="bg1"/>
                </a:solidFill>
              </a:rPr>
              <a:t>To be the </a:t>
            </a:r>
            <a:r>
              <a:rPr lang="en-IN" sz="1600" b="1" dirty="0">
                <a:solidFill>
                  <a:schemeClr val="bg1"/>
                </a:solidFill>
              </a:rPr>
              <a:t>Go-To-Partner</a:t>
            </a:r>
            <a:r>
              <a:rPr lang="en-IN" sz="1600" dirty="0">
                <a:solidFill>
                  <a:schemeClr val="bg1"/>
                </a:solidFill>
              </a:rPr>
              <a:t> for Salesforce solutions in India and U.S. We are positioned as a “Problem-Solving Company armed with the World’s Best Customer Success Platform.”</a:t>
            </a:r>
          </a:p>
        </p:txBody>
      </p:sp>
      <p:sp>
        <p:nvSpPr>
          <p:cNvPr id="4" name="TextBox 3"/>
          <p:cNvSpPr txBox="1"/>
          <p:nvPr/>
        </p:nvSpPr>
        <p:spPr>
          <a:xfrm>
            <a:off x="4070962" y="2206685"/>
            <a:ext cx="2819160" cy="2092881"/>
          </a:xfrm>
          <a:prstGeom prst="rect">
            <a:avLst/>
          </a:prstGeom>
          <a:noFill/>
        </p:spPr>
        <p:txBody>
          <a:bodyPr wrap="square" rtlCol="0">
            <a:spAutoFit/>
          </a:bodyPr>
          <a:lstStyle/>
          <a:p>
            <a:pPr lvl="0"/>
            <a:r>
              <a:rPr lang="en-IN" sz="1600" b="1" dirty="0"/>
              <a:t>OUR STRENGTH:</a:t>
            </a:r>
            <a:r>
              <a:rPr lang="en-IN" sz="1600" b="1" dirty="0">
                <a:solidFill>
                  <a:schemeClr val="bg1"/>
                </a:solidFill>
              </a:rPr>
              <a:t> </a:t>
            </a:r>
          </a:p>
          <a:p>
            <a:pPr lvl="0"/>
            <a:r>
              <a:rPr lang="en-IN" sz="1600" dirty="0">
                <a:solidFill>
                  <a:schemeClr val="bg1"/>
                </a:solidFill>
              </a:rPr>
              <a:t>Our </a:t>
            </a:r>
            <a:r>
              <a:rPr lang="en-IN" sz="1600" b="1" dirty="0">
                <a:solidFill>
                  <a:schemeClr val="bg1"/>
                </a:solidFill>
              </a:rPr>
              <a:t>Predictability</a:t>
            </a:r>
            <a:r>
              <a:rPr lang="en-IN" sz="1600" dirty="0">
                <a:solidFill>
                  <a:schemeClr val="bg1"/>
                </a:solidFill>
              </a:rPr>
              <a:t> which is similar to that of a big company, and our </a:t>
            </a:r>
            <a:r>
              <a:rPr lang="en-IN" sz="1600" b="1" dirty="0">
                <a:solidFill>
                  <a:schemeClr val="bg1"/>
                </a:solidFill>
              </a:rPr>
              <a:t>Agility </a:t>
            </a:r>
            <a:r>
              <a:rPr lang="en-IN" sz="1600" dirty="0">
                <a:solidFill>
                  <a:schemeClr val="bg1"/>
                </a:solidFill>
              </a:rPr>
              <a:t>and </a:t>
            </a:r>
            <a:r>
              <a:rPr lang="en-IN" sz="1600" b="1" dirty="0">
                <a:solidFill>
                  <a:schemeClr val="bg1"/>
                </a:solidFill>
              </a:rPr>
              <a:t>Passion </a:t>
            </a:r>
            <a:r>
              <a:rPr lang="en-IN" sz="1600" dirty="0">
                <a:solidFill>
                  <a:schemeClr val="bg1"/>
                </a:solidFill>
              </a:rPr>
              <a:t>akin to a boutique company equips us to deliver the best possible outcome for any Salesforce implementation</a:t>
            </a:r>
            <a:r>
              <a:rPr lang="en-US" dirty="0">
                <a:solidFill>
                  <a:schemeClr val="bg1"/>
                </a:solidFill>
              </a:rPr>
              <a:t>.</a:t>
            </a:r>
            <a:endParaRPr lang="en-US" sz="1600" dirty="0">
              <a:solidFill>
                <a:schemeClr val="bg1"/>
              </a:solidFill>
            </a:endParaRPr>
          </a:p>
        </p:txBody>
      </p:sp>
      <p:sp>
        <p:nvSpPr>
          <p:cNvPr id="5" name="TextBox 4"/>
          <p:cNvSpPr txBox="1"/>
          <p:nvPr/>
        </p:nvSpPr>
        <p:spPr>
          <a:xfrm>
            <a:off x="8119807" y="1143105"/>
            <a:ext cx="3175000" cy="3539430"/>
          </a:xfrm>
          <a:prstGeom prst="rect">
            <a:avLst/>
          </a:prstGeom>
          <a:noFill/>
        </p:spPr>
        <p:txBody>
          <a:bodyPr wrap="square" rtlCol="0">
            <a:spAutoFit/>
          </a:bodyPr>
          <a:lstStyle/>
          <a:p>
            <a:pPr algn="ctr"/>
            <a:r>
              <a:rPr lang="en-IN" sz="1600" b="1" dirty="0">
                <a:ea typeface="Times New Roman"/>
                <a:cs typeface="Times New Roman"/>
              </a:rPr>
              <a:t>OUR VISION</a:t>
            </a:r>
            <a:r>
              <a:rPr lang="en-IN" sz="1600" dirty="0">
                <a:ea typeface="Times New Roman"/>
                <a:cs typeface="Times New Roman"/>
              </a:rPr>
              <a:t> is to be </a:t>
            </a:r>
          </a:p>
          <a:p>
            <a:pPr algn="ctr"/>
            <a:endParaRPr lang="en-IN" sz="1600" dirty="0">
              <a:ea typeface="Times New Roman"/>
              <a:cs typeface="Times New Roman"/>
            </a:endParaRPr>
          </a:p>
          <a:p>
            <a:pPr algn="ctr"/>
            <a:r>
              <a:rPr lang="en-IN" sz="1600" dirty="0">
                <a:ea typeface="Times New Roman"/>
                <a:cs typeface="Times New Roman"/>
              </a:rPr>
              <a:t>a company of </a:t>
            </a:r>
            <a:r>
              <a:rPr lang="en-IN" sz="1600" b="1" dirty="0">
                <a:ea typeface="Times New Roman"/>
                <a:cs typeface="Times New Roman"/>
              </a:rPr>
              <a:t>EXTRAORDINARY</a:t>
            </a:r>
            <a:r>
              <a:rPr lang="en-IN" sz="1600" dirty="0">
                <a:ea typeface="Times New Roman"/>
                <a:cs typeface="Times New Roman"/>
              </a:rPr>
              <a:t> </a:t>
            </a:r>
            <a:r>
              <a:rPr lang="en-IN" sz="1600" b="1" dirty="0">
                <a:ea typeface="Times New Roman"/>
                <a:cs typeface="Times New Roman"/>
              </a:rPr>
              <a:t>professionals </a:t>
            </a:r>
          </a:p>
          <a:p>
            <a:pPr algn="ctr"/>
            <a:endParaRPr lang="en-IN" sz="1600" dirty="0">
              <a:ea typeface="Times New Roman"/>
              <a:cs typeface="Times New Roman"/>
            </a:endParaRPr>
          </a:p>
          <a:p>
            <a:pPr algn="ctr"/>
            <a:r>
              <a:rPr lang="en-IN" sz="1600" dirty="0">
                <a:ea typeface="Times New Roman"/>
                <a:cs typeface="Times New Roman"/>
              </a:rPr>
              <a:t>that delivers business solutions </a:t>
            </a:r>
            <a:r>
              <a:rPr lang="en-IN" sz="1600" b="1" dirty="0">
                <a:ea typeface="Times New Roman"/>
                <a:cs typeface="Times New Roman"/>
              </a:rPr>
              <a:t>LEVERAGING SALESFORCE TECHNOLOGY</a:t>
            </a:r>
            <a:r>
              <a:rPr lang="en-IN" sz="1600" dirty="0">
                <a:ea typeface="Times New Roman"/>
                <a:cs typeface="Times New Roman"/>
              </a:rPr>
              <a:t> </a:t>
            </a:r>
          </a:p>
          <a:p>
            <a:pPr algn="ctr"/>
            <a:endParaRPr lang="en-IN" sz="1600" dirty="0">
              <a:ea typeface="Times New Roman"/>
              <a:cs typeface="Times New Roman"/>
            </a:endParaRPr>
          </a:p>
          <a:p>
            <a:pPr algn="ctr"/>
            <a:r>
              <a:rPr lang="en-IN" sz="1600" dirty="0">
                <a:ea typeface="Times New Roman"/>
                <a:cs typeface="Times New Roman"/>
              </a:rPr>
              <a:t>by being the </a:t>
            </a:r>
            <a:r>
              <a:rPr lang="en-IN" sz="1600" b="1" dirty="0">
                <a:ea typeface="Times New Roman"/>
                <a:cs typeface="Times New Roman"/>
              </a:rPr>
              <a:t>PARTNER OF CHOICE </a:t>
            </a:r>
            <a:r>
              <a:rPr lang="en-IN" sz="1600" dirty="0">
                <a:ea typeface="Times New Roman"/>
                <a:cs typeface="Times New Roman"/>
              </a:rPr>
              <a:t>to our clients, </a:t>
            </a:r>
          </a:p>
          <a:p>
            <a:pPr algn="ctr"/>
            <a:endParaRPr lang="en-IN" sz="1600" dirty="0">
              <a:ea typeface="Times New Roman"/>
              <a:cs typeface="Times New Roman"/>
            </a:endParaRPr>
          </a:p>
          <a:p>
            <a:pPr algn="ctr"/>
            <a:r>
              <a:rPr lang="en-IN" sz="1600" dirty="0">
                <a:ea typeface="Times New Roman"/>
                <a:cs typeface="Times New Roman"/>
              </a:rPr>
              <a:t>and in doing so, </a:t>
            </a:r>
            <a:r>
              <a:rPr lang="en-IN" sz="1600" b="1" dirty="0">
                <a:ea typeface="Times New Roman"/>
                <a:cs typeface="Times New Roman"/>
              </a:rPr>
              <a:t>EXCEED</a:t>
            </a:r>
            <a:r>
              <a:rPr lang="en-IN" sz="1600" dirty="0">
                <a:ea typeface="Times New Roman"/>
                <a:cs typeface="Times New Roman"/>
              </a:rPr>
              <a:t> expectations.</a:t>
            </a:r>
            <a:endParaRPr lang="en-IN" sz="1600" dirty="0"/>
          </a:p>
        </p:txBody>
      </p:sp>
      <p:sp>
        <p:nvSpPr>
          <p:cNvPr id="10" name="TextBox 9"/>
          <p:cNvSpPr txBox="1"/>
          <p:nvPr/>
        </p:nvSpPr>
        <p:spPr>
          <a:xfrm>
            <a:off x="8025404" y="378103"/>
            <a:ext cx="3363806" cy="523220"/>
          </a:xfrm>
          <a:prstGeom prst="rect">
            <a:avLst/>
          </a:prstGeom>
          <a:noFill/>
        </p:spPr>
        <p:txBody>
          <a:bodyPr wrap="none" rtlCol="0">
            <a:spAutoFit/>
          </a:bodyPr>
          <a:lstStyle/>
          <a:p>
            <a:r>
              <a:rPr lang="en-US" sz="2800" dirty="0"/>
              <a:t>COMPANY OVERVIEW</a:t>
            </a:r>
          </a:p>
        </p:txBody>
      </p:sp>
    </p:spTree>
    <p:extLst>
      <p:ext uri="{BB962C8B-B14F-4D97-AF65-F5344CB8AC3E}">
        <p14:creationId xmlns:p14="http://schemas.microsoft.com/office/powerpoint/2010/main" val="1626545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2462" y="1168166"/>
            <a:ext cx="3157538" cy="4216539"/>
          </a:xfrm>
          <a:prstGeom prst="rect">
            <a:avLst/>
          </a:prstGeom>
          <a:solidFill>
            <a:schemeClr val="accent5">
              <a:lumMod val="75000"/>
            </a:schemeClr>
          </a:solidFill>
          <a:ln>
            <a:solidFill>
              <a:schemeClr val="bg1"/>
            </a:solidFill>
          </a:ln>
        </p:spPr>
        <p:txBody>
          <a:bodyPr wrap="square" rtlCol="0">
            <a:spAutoFit/>
          </a:bodyPr>
          <a:lstStyle/>
          <a:p>
            <a:r>
              <a:rPr lang="en-US" sz="1600" i="1" dirty="0">
                <a:solidFill>
                  <a:schemeClr val="bg1"/>
                </a:solidFill>
              </a:rPr>
              <a:t>“We decided to acquire a strategic equity stake in ET as its aligned very well with our digital growth strategy. We also have great confidence in ET’s proven executive team that was part of a hugely successful enterprise software services business prior to ET. We were impressed by the leadership, culture and passion of George and his team. Our common goal is to build applications on top of the Salesforce platform in industries that are ripe for digital disruption.”</a:t>
            </a:r>
          </a:p>
          <a:p>
            <a:endParaRPr lang="en-US" sz="1600" i="1" dirty="0">
              <a:solidFill>
                <a:schemeClr val="bg1"/>
              </a:solidFill>
            </a:endParaRPr>
          </a:p>
          <a:p>
            <a:r>
              <a:rPr lang="en-US" sz="1400" b="1" i="1" dirty="0">
                <a:solidFill>
                  <a:schemeClr val="bg1"/>
                </a:solidFill>
              </a:rPr>
              <a:t>– </a:t>
            </a:r>
            <a:r>
              <a:rPr lang="en-US" sz="1400" b="1" dirty="0">
                <a:solidFill>
                  <a:schemeClr val="bg1"/>
                </a:solidFill>
              </a:rPr>
              <a:t>Siby Vadakekkra, Co-Founder and CEO, Marlabs</a:t>
            </a:r>
          </a:p>
        </p:txBody>
      </p:sp>
      <p:sp>
        <p:nvSpPr>
          <p:cNvPr id="6" name="TextBox 5"/>
          <p:cNvSpPr txBox="1"/>
          <p:nvPr/>
        </p:nvSpPr>
        <p:spPr>
          <a:xfrm>
            <a:off x="1030143" y="1329927"/>
            <a:ext cx="6656532" cy="4524315"/>
          </a:xfrm>
          <a:prstGeom prst="rect">
            <a:avLst/>
          </a:prstGeom>
          <a:noFill/>
          <a:ln>
            <a:noFill/>
          </a:ln>
        </p:spPr>
        <p:txBody>
          <a:bodyPr wrap="square" rtlCol="0">
            <a:spAutoFit/>
          </a:bodyPr>
          <a:lstStyle/>
          <a:p>
            <a:pPr algn="just">
              <a:buClr>
                <a:srgbClr val="0070C0"/>
              </a:buClr>
            </a:pPr>
            <a:r>
              <a:rPr lang="en-US" sz="2400" b="1" i="1" dirty="0"/>
              <a:t>ET Marlabs is the Salesforce Practice of Marlabs Inc. </a:t>
            </a:r>
          </a:p>
          <a:p>
            <a:pPr algn="just">
              <a:buClr>
                <a:srgbClr val="0070C0"/>
              </a:buClr>
            </a:pPr>
            <a:endParaRPr lang="en-US" sz="2400" dirty="0"/>
          </a:p>
          <a:p>
            <a:pPr algn="just">
              <a:buClr>
                <a:srgbClr val="0070C0"/>
              </a:buClr>
            </a:pPr>
            <a:r>
              <a:rPr lang="en-US" dirty="0"/>
              <a:t>Marlabs drives digital agility for clients and delivers innovative business solutions using digital technologies such as </a:t>
            </a:r>
            <a:r>
              <a:rPr lang="en-US" b="1" i="1" dirty="0"/>
              <a:t>Cloud, Mobile, Analytics, Internet of Things</a:t>
            </a:r>
            <a:r>
              <a:rPr lang="en-US" b="1" dirty="0"/>
              <a:t> </a:t>
            </a:r>
            <a:r>
              <a:rPr lang="en-US" dirty="0"/>
              <a:t>and </a:t>
            </a:r>
            <a:r>
              <a:rPr lang="en-US" b="1" i="1" dirty="0"/>
              <a:t>Social</a:t>
            </a:r>
            <a:r>
              <a:rPr lang="en-US" dirty="0"/>
              <a:t>. </a:t>
            </a:r>
          </a:p>
          <a:p>
            <a:pPr algn="just">
              <a:buClr>
                <a:srgbClr val="0070C0"/>
              </a:buClr>
            </a:pPr>
            <a:endParaRPr lang="en-US" dirty="0"/>
          </a:p>
          <a:p>
            <a:pPr algn="just">
              <a:buClr>
                <a:srgbClr val="0070C0"/>
              </a:buClr>
            </a:pPr>
            <a:r>
              <a:rPr lang="en-US" dirty="0"/>
              <a:t>The company has a strong team of over </a:t>
            </a:r>
            <a:r>
              <a:rPr lang="en-US" b="1" dirty="0"/>
              <a:t>2,100 associates</a:t>
            </a:r>
            <a:r>
              <a:rPr lang="en-US" dirty="0"/>
              <a:t>, a network of delivery centers in USA, Canada, Mexico and India, and strong partnerships with industry leaders. </a:t>
            </a:r>
          </a:p>
          <a:p>
            <a:pPr algn="just">
              <a:buClr>
                <a:srgbClr val="0070C0"/>
              </a:buClr>
            </a:pPr>
            <a:endParaRPr lang="en-US" dirty="0"/>
          </a:p>
          <a:p>
            <a:pPr algn="just">
              <a:buClr>
                <a:srgbClr val="0070C0"/>
              </a:buClr>
            </a:pPr>
            <a:r>
              <a:rPr lang="en-US" dirty="0"/>
              <a:t>It offers a wide range of IT services across industries with an emphasis on quality driven by </a:t>
            </a:r>
            <a:r>
              <a:rPr lang="en-US" b="1" dirty="0"/>
              <a:t>CMMi, PCMM, ISO 9001-2000, ISO 27001</a:t>
            </a:r>
            <a:r>
              <a:rPr lang="en-US" dirty="0"/>
              <a:t>, and </a:t>
            </a:r>
            <a:r>
              <a:rPr lang="en-US" b="1" dirty="0"/>
              <a:t>SSAE 16 Type II </a:t>
            </a:r>
            <a:r>
              <a:rPr lang="en-US" dirty="0"/>
              <a:t>best practices, and a customer-centric client engagement model. </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539" y="303073"/>
            <a:ext cx="2269087" cy="582751"/>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3902" y="2392505"/>
            <a:ext cx="728964" cy="728964"/>
          </a:xfrm>
          <a:prstGeom prst="rect">
            <a:avLst/>
          </a:prstGeom>
          <a:effectLst>
            <a:outerShdw sx="1000" sy="1000" algn="ctr" rotWithShape="0">
              <a:srgbClr val="000000"/>
            </a:outerShdw>
          </a:effec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3902" y="3492592"/>
            <a:ext cx="728964" cy="728964"/>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0929" y="4592678"/>
            <a:ext cx="749213" cy="749213"/>
          </a:xfrm>
          <a:prstGeom prst="rect">
            <a:avLst/>
          </a:prstGeom>
        </p:spPr>
      </p:pic>
    </p:spTree>
    <p:extLst>
      <p:ext uri="{BB962C8B-B14F-4D97-AF65-F5344CB8AC3E}">
        <p14:creationId xmlns:p14="http://schemas.microsoft.com/office/powerpoint/2010/main" val="168590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403919" y="1921019"/>
            <a:ext cx="2454706" cy="2800767"/>
          </a:xfrm>
          <a:prstGeom prst="rect">
            <a:avLst/>
          </a:prstGeom>
          <a:solidFill>
            <a:srgbClr val="07A1E0"/>
          </a:solidFill>
        </p:spPr>
        <p:txBody>
          <a:bodyPr wrap="square" rtlCol="0">
            <a:spAutoFit/>
          </a:bodyPr>
          <a:lstStyle/>
          <a:p>
            <a:r>
              <a:rPr lang="en-IN" sz="1600" b="1" dirty="0">
                <a:solidFill>
                  <a:schemeClr val="bg1"/>
                </a:solidFill>
              </a:rPr>
              <a:t>We won the </a:t>
            </a:r>
            <a:r>
              <a:rPr lang="en-IN" sz="1600" i="1" dirty="0">
                <a:solidFill>
                  <a:schemeClr val="bg1"/>
                </a:solidFill>
              </a:rPr>
              <a:t>“</a:t>
            </a:r>
            <a:r>
              <a:rPr lang="en-IN" sz="1600" b="1" i="1" dirty="0">
                <a:solidFill>
                  <a:schemeClr val="bg1"/>
                </a:solidFill>
              </a:rPr>
              <a:t>Best Salesforce Implementation Partner FY15”</a:t>
            </a:r>
            <a:r>
              <a:rPr lang="en-IN" sz="1600" dirty="0">
                <a:solidFill>
                  <a:schemeClr val="bg1"/>
                </a:solidFill>
              </a:rPr>
              <a:t> </a:t>
            </a:r>
            <a:r>
              <a:rPr lang="en-IN" sz="1600" b="1" dirty="0">
                <a:solidFill>
                  <a:schemeClr val="bg1"/>
                </a:solidFill>
              </a:rPr>
              <a:t>Award</a:t>
            </a:r>
            <a:r>
              <a:rPr lang="en-IN" sz="1600" dirty="0">
                <a:solidFill>
                  <a:schemeClr val="bg1"/>
                </a:solidFill>
              </a:rPr>
              <a:t> </a:t>
            </a:r>
            <a:r>
              <a:rPr lang="en-IN" sz="1600" b="1" dirty="0">
                <a:solidFill>
                  <a:schemeClr val="bg1"/>
                </a:solidFill>
              </a:rPr>
              <a:t>from</a:t>
            </a:r>
            <a:r>
              <a:rPr lang="en-IN" sz="1600" dirty="0">
                <a:solidFill>
                  <a:schemeClr val="bg1"/>
                </a:solidFill>
              </a:rPr>
              <a:t> </a:t>
            </a:r>
            <a:r>
              <a:rPr lang="en-IN" sz="1600" b="1" dirty="0">
                <a:solidFill>
                  <a:schemeClr val="bg1"/>
                </a:solidFill>
              </a:rPr>
              <a:t>Salesforce in India.</a:t>
            </a:r>
            <a:r>
              <a:rPr lang="en-IN" sz="1600" dirty="0">
                <a:solidFill>
                  <a:schemeClr val="bg1"/>
                </a:solidFill>
              </a:rPr>
              <a:t> </a:t>
            </a:r>
          </a:p>
          <a:p>
            <a:endParaRPr lang="en-IN" sz="1600" dirty="0">
              <a:solidFill>
                <a:schemeClr val="bg1"/>
              </a:solidFill>
            </a:endParaRPr>
          </a:p>
          <a:p>
            <a:r>
              <a:rPr lang="en-IN" sz="1600" b="1" dirty="0">
                <a:solidFill>
                  <a:schemeClr val="bg1"/>
                </a:solidFill>
              </a:rPr>
              <a:t>The award is a reinforcement of our hard work, conviction and contribution to the CRM and Technology industry over the past five years. </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161" y="222769"/>
            <a:ext cx="2367935" cy="782946"/>
          </a:xfrm>
          <a:prstGeom prst="rect">
            <a:avLst/>
          </a:prstGeom>
        </p:spPr>
      </p:pic>
      <p:sp>
        <p:nvSpPr>
          <p:cNvPr id="13" name="TextBox 12"/>
          <p:cNvSpPr txBox="1"/>
          <p:nvPr/>
        </p:nvSpPr>
        <p:spPr>
          <a:xfrm>
            <a:off x="3470330" y="257784"/>
            <a:ext cx="5154040" cy="646331"/>
          </a:xfrm>
          <a:prstGeom prst="rect">
            <a:avLst/>
          </a:prstGeom>
          <a:noFill/>
        </p:spPr>
        <p:txBody>
          <a:bodyPr wrap="none" rtlCol="0">
            <a:spAutoFit/>
          </a:bodyPr>
          <a:lstStyle/>
          <a:p>
            <a:r>
              <a:rPr lang="en-US" sz="3600" dirty="0"/>
              <a:t>Brand Promise: Client Bliss</a:t>
            </a:r>
          </a:p>
        </p:txBody>
      </p:sp>
      <p:sp>
        <p:nvSpPr>
          <p:cNvPr id="14" name="TextBox 13"/>
          <p:cNvSpPr txBox="1"/>
          <p:nvPr/>
        </p:nvSpPr>
        <p:spPr>
          <a:xfrm>
            <a:off x="317258" y="5211531"/>
            <a:ext cx="8832052" cy="738664"/>
          </a:xfrm>
          <a:prstGeom prst="rect">
            <a:avLst/>
          </a:prstGeom>
          <a:noFill/>
        </p:spPr>
        <p:txBody>
          <a:bodyPr wrap="square" rtlCol="0">
            <a:spAutoFit/>
          </a:bodyPr>
          <a:lstStyle/>
          <a:p>
            <a:pPr algn="just"/>
            <a:r>
              <a:rPr lang="en-US" sz="1400" dirty="0"/>
              <a:t>ET Marlabs is a 100% Salesforce-focused company and a Salesforce </a:t>
            </a:r>
            <a:r>
              <a:rPr lang="en-US" sz="1400" i="1" dirty="0"/>
              <a:t>Gold Cloud Alliance Partner</a:t>
            </a:r>
            <a:r>
              <a:rPr lang="en-US" sz="1400" dirty="0"/>
              <a:t>. Started in 2011 by experienced IT/ITES professionals, the company has worked with some of the best logos in the business. </a:t>
            </a:r>
            <a:r>
              <a:rPr lang="en-US" sz="1400" b="1" i="1" dirty="0"/>
              <a:t>At ET, a project is complete only when the customer is smiling.</a:t>
            </a: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33105" y="3387320"/>
            <a:ext cx="2671243" cy="1750340"/>
          </a:xfrm>
          <a:prstGeom prst="rect">
            <a:avLst/>
          </a:prstGeom>
          <a:ln>
            <a:solidFill>
              <a:srgbClr val="0070C0"/>
            </a:solidFill>
          </a:ln>
        </p:spPr>
      </p:pic>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0689" y="3387320"/>
            <a:ext cx="843659" cy="329554"/>
          </a:xfrm>
          <a:prstGeom prst="rect">
            <a:avLst/>
          </a:prstGeom>
        </p:spPr>
      </p:pic>
      <p:pic>
        <p:nvPicPr>
          <p:cNvPr id="5" name="Picture 4">
            <a:hlinkClick r:id="rId6"/>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6344" y="3387320"/>
            <a:ext cx="2684134" cy="1750340"/>
          </a:xfrm>
          <a:prstGeom prst="rect">
            <a:avLst/>
          </a:prstGeom>
          <a:ln>
            <a:solidFill>
              <a:srgbClr val="0070C0"/>
            </a:solidFill>
          </a:ln>
        </p:spPr>
      </p:pic>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96288" y="3385490"/>
            <a:ext cx="782989" cy="305855"/>
          </a:xfrm>
          <a:prstGeom prst="rect">
            <a:avLst/>
          </a:prstGeom>
        </p:spPr>
      </p:pic>
      <p:pic>
        <p:nvPicPr>
          <p:cNvPr id="10" name="Picture 9">
            <a:hlinkClick r:id="rId9"/>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33105" y="1364942"/>
            <a:ext cx="2692660" cy="1763001"/>
          </a:xfrm>
          <a:prstGeom prst="rect">
            <a:avLst/>
          </a:prstGeom>
          <a:ln>
            <a:solidFill>
              <a:srgbClr val="0070C0"/>
            </a:solidFill>
          </a:ln>
        </p:spPr>
      </p:pic>
      <p:pic>
        <p:nvPicPr>
          <p:cNvPr id="8" name="Picture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318454" y="1362608"/>
            <a:ext cx="807311" cy="315356"/>
          </a:xfrm>
          <a:prstGeom prst="rect">
            <a:avLst/>
          </a:prstGeom>
        </p:spPr>
      </p:pic>
      <p:pic>
        <p:nvPicPr>
          <p:cNvPr id="6" name="Picture 5">
            <a:hlinkClick r:id="rId12"/>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18512" y="1367591"/>
            <a:ext cx="2692660" cy="1771265"/>
          </a:xfrm>
          <a:prstGeom prst="rect">
            <a:avLst/>
          </a:prstGeom>
          <a:ln>
            <a:solidFill>
              <a:srgbClr val="0070C0"/>
            </a:solidFill>
          </a:ln>
        </p:spPr>
      </p:pic>
      <p:pic>
        <p:nvPicPr>
          <p:cNvPr id="11" name="Picture 1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512471" y="1365784"/>
            <a:ext cx="598701" cy="383783"/>
          </a:xfrm>
          <a:prstGeom prst="rect">
            <a:avLst/>
          </a:prstGeom>
        </p:spPr>
      </p:pic>
      <p:pic>
        <p:nvPicPr>
          <p:cNvPr id="16" name="Picture 15">
            <a:hlinkClick r:id="rId15"/>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396343" y="1362608"/>
            <a:ext cx="2692660" cy="1805380"/>
          </a:xfrm>
          <a:prstGeom prst="rect">
            <a:avLst/>
          </a:prstGeom>
          <a:ln>
            <a:solidFill>
              <a:schemeClr val="tx1">
                <a:lumMod val="50000"/>
                <a:lumOff val="50000"/>
              </a:schemeClr>
            </a:solidFill>
          </a:ln>
        </p:spPr>
      </p:pic>
      <p:pic>
        <p:nvPicPr>
          <p:cNvPr id="17" name="Picture 16"/>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2459542" y="1415008"/>
            <a:ext cx="572964" cy="277288"/>
          </a:xfrm>
          <a:prstGeom prst="rect">
            <a:avLst/>
          </a:prstGeom>
          <a:solidFill>
            <a:schemeClr val="bg1"/>
          </a:solidFill>
          <a:ln w="57150">
            <a:solidFill>
              <a:schemeClr val="bg1"/>
            </a:solidFill>
          </a:ln>
        </p:spPr>
      </p:pic>
      <p:pic>
        <p:nvPicPr>
          <p:cNvPr id="15" name="Picture 14">
            <a:hlinkClick r:id="rId18"/>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6418512" y="3373181"/>
            <a:ext cx="2692660" cy="1764479"/>
          </a:xfrm>
          <a:prstGeom prst="rect">
            <a:avLst/>
          </a:prstGeom>
          <a:ln>
            <a:solidFill>
              <a:schemeClr val="tx1">
                <a:lumMod val="50000"/>
                <a:lumOff val="50000"/>
              </a:schemeClr>
            </a:solidFill>
          </a:ln>
        </p:spPr>
      </p:pic>
      <p:pic>
        <p:nvPicPr>
          <p:cNvPr id="18" name="Picture 17"/>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8325661" y="3416708"/>
            <a:ext cx="732591" cy="238253"/>
          </a:xfrm>
          <a:prstGeom prst="rect">
            <a:avLst/>
          </a:prstGeom>
          <a:ln w="38100">
            <a:solidFill>
              <a:schemeClr val="bg1"/>
            </a:solidFill>
          </a:ln>
        </p:spPr>
      </p:pic>
    </p:spTree>
    <p:extLst>
      <p:ext uri="{BB962C8B-B14F-4D97-AF65-F5344CB8AC3E}">
        <p14:creationId xmlns:p14="http://schemas.microsoft.com/office/powerpoint/2010/main" val="2589654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495" y="159490"/>
            <a:ext cx="2367935" cy="782946"/>
          </a:xfrm>
          <a:prstGeom prst="rect">
            <a:avLst/>
          </a:prstGeom>
        </p:spPr>
      </p:pic>
      <p:sp>
        <p:nvSpPr>
          <p:cNvPr id="16" name="TextBox 15"/>
          <p:cNvSpPr txBox="1"/>
          <p:nvPr/>
        </p:nvSpPr>
        <p:spPr>
          <a:xfrm>
            <a:off x="4430965" y="238953"/>
            <a:ext cx="3257045" cy="646331"/>
          </a:xfrm>
          <a:prstGeom prst="rect">
            <a:avLst/>
          </a:prstGeom>
          <a:noFill/>
        </p:spPr>
        <p:txBody>
          <a:bodyPr wrap="none" rtlCol="0">
            <a:spAutoFit/>
          </a:bodyPr>
          <a:lstStyle/>
          <a:p>
            <a:r>
              <a:rPr lang="en-US" sz="3600" dirty="0"/>
              <a:t>Brands &amp; Clients</a:t>
            </a:r>
          </a:p>
        </p:txBody>
      </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1347" t="1156" r="1445" b="1698"/>
          <a:stretch/>
        </p:blipFill>
        <p:spPr>
          <a:xfrm>
            <a:off x="25884" y="957258"/>
            <a:ext cx="12123252" cy="5100639"/>
          </a:xfrm>
          <a:prstGeom prst="rect">
            <a:avLst/>
          </a:prstGeom>
        </p:spPr>
      </p:pic>
    </p:spTree>
    <p:extLst>
      <p:ext uri="{BB962C8B-B14F-4D97-AF65-F5344CB8AC3E}">
        <p14:creationId xmlns:p14="http://schemas.microsoft.com/office/powerpoint/2010/main" val="828056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5084" y="2107065"/>
            <a:ext cx="1503961" cy="1503961"/>
          </a:xfrm>
          <a:prstGeom prst="rect">
            <a:avLst/>
          </a:prstGeom>
        </p:spPr>
      </p:pic>
      <p:pic>
        <p:nvPicPr>
          <p:cNvPr id="48" name="Picture 4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8633" y="2107065"/>
            <a:ext cx="1503961" cy="1503961"/>
          </a:xfrm>
          <a:prstGeom prst="rect">
            <a:avLst/>
          </a:prstGeom>
        </p:spPr>
      </p:pic>
      <p:pic>
        <p:nvPicPr>
          <p:cNvPr id="49" name="Picture 4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3716" y="2107065"/>
            <a:ext cx="1503961" cy="1503961"/>
          </a:xfrm>
          <a:prstGeom prst="rect">
            <a:avLst/>
          </a:prstGeom>
        </p:spPr>
      </p:pic>
      <p:pic>
        <p:nvPicPr>
          <p:cNvPr id="50" name="Picture 4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7265" y="2107065"/>
            <a:ext cx="1503961" cy="1503961"/>
          </a:xfrm>
          <a:prstGeom prst="rect">
            <a:avLst/>
          </a:prstGeom>
        </p:spPr>
      </p:pic>
      <p:pic>
        <p:nvPicPr>
          <p:cNvPr id="51" name="Picture 5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41226" y="2108614"/>
            <a:ext cx="1503961" cy="1503961"/>
          </a:xfrm>
          <a:prstGeom prst="rect">
            <a:avLst/>
          </a:prstGeom>
        </p:spPr>
      </p:pic>
      <p:pic>
        <p:nvPicPr>
          <p:cNvPr id="52" name="Picture 5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5897" y="2108614"/>
            <a:ext cx="1503961" cy="1503961"/>
          </a:xfrm>
          <a:prstGeom prst="rect">
            <a:avLst/>
          </a:prstGeom>
        </p:spPr>
      </p:pic>
      <p:pic>
        <p:nvPicPr>
          <p:cNvPr id="53" name="Picture 5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90568" y="2107064"/>
            <a:ext cx="1503961" cy="1503961"/>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1195" y="160960"/>
            <a:ext cx="2367935" cy="782946"/>
          </a:xfrm>
          <a:prstGeom prst="rect">
            <a:avLst/>
          </a:prstGeom>
        </p:spPr>
      </p:pic>
      <p:sp>
        <p:nvSpPr>
          <p:cNvPr id="16" name="TextBox 15"/>
          <p:cNvSpPr txBox="1"/>
          <p:nvPr/>
        </p:nvSpPr>
        <p:spPr>
          <a:xfrm>
            <a:off x="4887606" y="228134"/>
            <a:ext cx="2345514" cy="646331"/>
          </a:xfrm>
          <a:prstGeom prst="rect">
            <a:avLst/>
          </a:prstGeom>
          <a:noFill/>
        </p:spPr>
        <p:txBody>
          <a:bodyPr wrap="none" rtlCol="0">
            <a:spAutoFit/>
          </a:bodyPr>
          <a:lstStyle/>
          <a:p>
            <a:r>
              <a:rPr lang="en-US" sz="3600" dirty="0"/>
              <a:t>Capabilities</a:t>
            </a:r>
          </a:p>
        </p:txBody>
      </p:sp>
      <p:sp>
        <p:nvSpPr>
          <p:cNvPr id="34" name="Rectangle 24"/>
          <p:cNvSpPr>
            <a:spLocks/>
          </p:cNvSpPr>
          <p:nvPr/>
        </p:nvSpPr>
        <p:spPr bwMode="auto">
          <a:xfrm>
            <a:off x="8531947" y="2479287"/>
            <a:ext cx="995578" cy="576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2400" b="1" dirty="0">
                <a:solidFill>
                  <a:srgbClr val="F52E3E"/>
                </a:solidFill>
                <a:latin typeface="+mj-lt"/>
                <a:ea typeface="MS PGothic" charset="0"/>
                <a:cs typeface="MS PGothic" charset="0"/>
                <a:sym typeface="Arial Bold" charset="0"/>
              </a:rPr>
              <a:t>US $ </a:t>
            </a:r>
          </a:p>
          <a:p>
            <a:pPr algn="ctr"/>
            <a:r>
              <a:rPr lang="en-US" sz="2400" b="1" dirty="0">
                <a:solidFill>
                  <a:srgbClr val="F52E3E"/>
                </a:solidFill>
                <a:latin typeface="+mj-lt"/>
                <a:ea typeface="MS PGothic" charset="0"/>
                <a:cs typeface="MS PGothic" charset="0"/>
                <a:sym typeface="Arial Bold" charset="0"/>
              </a:rPr>
              <a:t>1.6 MN</a:t>
            </a:r>
          </a:p>
        </p:txBody>
      </p:sp>
      <p:sp>
        <p:nvSpPr>
          <p:cNvPr id="35" name="Rectangle 25"/>
          <p:cNvSpPr>
            <a:spLocks/>
          </p:cNvSpPr>
          <p:nvPr/>
        </p:nvSpPr>
        <p:spPr bwMode="auto">
          <a:xfrm>
            <a:off x="8436256" y="3610391"/>
            <a:ext cx="1269418"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1500" b="1" dirty="0">
                <a:solidFill>
                  <a:srgbClr val="F52E3E"/>
                </a:solidFill>
                <a:latin typeface="+mj-lt"/>
                <a:ea typeface="MS PGothic" charset="0"/>
                <a:cs typeface="MS PGothic" charset="0"/>
                <a:sym typeface="Arial" charset="0"/>
              </a:rPr>
              <a:t>REVENUE</a:t>
            </a:r>
          </a:p>
          <a:p>
            <a:pPr algn="ctr"/>
            <a:r>
              <a:rPr lang="en-US" sz="1500" b="1" dirty="0">
                <a:solidFill>
                  <a:srgbClr val="F52E3E"/>
                </a:solidFill>
                <a:latin typeface="+mj-lt"/>
                <a:ea typeface="MS PGothic" charset="0"/>
                <a:cs typeface="MS PGothic" charset="0"/>
                <a:sym typeface="Arial" charset="0"/>
              </a:rPr>
              <a:t>2015-2016</a:t>
            </a:r>
          </a:p>
        </p:txBody>
      </p:sp>
      <p:sp>
        <p:nvSpPr>
          <p:cNvPr id="37" name="Rectangle 24"/>
          <p:cNvSpPr>
            <a:spLocks/>
          </p:cNvSpPr>
          <p:nvPr/>
        </p:nvSpPr>
        <p:spPr bwMode="auto">
          <a:xfrm>
            <a:off x="5550380" y="2592141"/>
            <a:ext cx="1087955"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3200" b="1" dirty="0">
                <a:solidFill>
                  <a:srgbClr val="F52E3E"/>
                </a:solidFill>
                <a:latin typeface="+mj-lt"/>
                <a:ea typeface="MS PGothic" charset="0"/>
                <a:cs typeface="MS PGothic" charset="0"/>
                <a:sym typeface="Arial Bold" charset="0"/>
              </a:rPr>
              <a:t>100+</a:t>
            </a:r>
          </a:p>
        </p:txBody>
      </p:sp>
      <p:sp>
        <p:nvSpPr>
          <p:cNvPr id="38" name="Rectangle 25"/>
          <p:cNvSpPr>
            <a:spLocks/>
          </p:cNvSpPr>
          <p:nvPr/>
        </p:nvSpPr>
        <p:spPr bwMode="auto">
          <a:xfrm>
            <a:off x="5570218" y="3610391"/>
            <a:ext cx="1030811" cy="4647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1500" b="1" dirty="0">
                <a:solidFill>
                  <a:srgbClr val="F52E3E"/>
                </a:solidFill>
                <a:latin typeface="+mj-lt"/>
                <a:ea typeface="MS PGothic" charset="0"/>
                <a:cs typeface="MS PGothic" charset="0"/>
                <a:sym typeface="Arial" charset="0"/>
              </a:rPr>
              <a:t>EMPLOYEES</a:t>
            </a:r>
            <a:endParaRPr lang="en-US" sz="1500" b="1" dirty="0">
              <a:solidFill>
                <a:srgbClr val="F52E3E"/>
              </a:solidFill>
              <a:latin typeface="+mj-lt"/>
              <a:ea typeface="MS PGothic" charset="0"/>
              <a:cs typeface="MS PGothic" charset="0"/>
            </a:endParaRPr>
          </a:p>
        </p:txBody>
      </p:sp>
      <p:sp>
        <p:nvSpPr>
          <p:cNvPr id="40" name="Rectangle 24"/>
          <p:cNvSpPr>
            <a:spLocks/>
          </p:cNvSpPr>
          <p:nvPr/>
        </p:nvSpPr>
        <p:spPr bwMode="auto">
          <a:xfrm>
            <a:off x="4169950" y="2588425"/>
            <a:ext cx="1116308"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3200" b="1" dirty="0">
                <a:solidFill>
                  <a:srgbClr val="F52E3E"/>
                </a:solidFill>
                <a:latin typeface="+mj-lt"/>
                <a:ea typeface="MS PGothic" charset="0"/>
                <a:cs typeface="MS PGothic" charset="0"/>
                <a:sym typeface="Arial Bold" charset="0"/>
              </a:rPr>
              <a:t>380+</a:t>
            </a:r>
          </a:p>
        </p:txBody>
      </p:sp>
      <p:sp>
        <p:nvSpPr>
          <p:cNvPr id="41" name="Rectangle 25"/>
          <p:cNvSpPr>
            <a:spLocks/>
          </p:cNvSpPr>
          <p:nvPr/>
        </p:nvSpPr>
        <p:spPr bwMode="auto">
          <a:xfrm>
            <a:off x="4149963" y="3610391"/>
            <a:ext cx="870642"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1500" b="1" dirty="0">
                <a:solidFill>
                  <a:srgbClr val="F52E3E"/>
                </a:solidFill>
                <a:latin typeface="+mj-lt"/>
                <a:ea typeface="MS PGothic" charset="0"/>
                <a:cs typeface="MS PGothic" charset="0"/>
                <a:sym typeface="Arial" charset="0"/>
              </a:rPr>
              <a:t>PROJECTS</a:t>
            </a:r>
            <a:endParaRPr lang="en-US" sz="1500" b="1" dirty="0">
              <a:solidFill>
                <a:srgbClr val="F52E3E"/>
              </a:solidFill>
              <a:latin typeface="+mj-lt"/>
              <a:ea typeface="MS PGothic" charset="0"/>
              <a:cs typeface="MS PGothic" charset="0"/>
            </a:endParaRPr>
          </a:p>
        </p:txBody>
      </p:sp>
      <p:sp>
        <p:nvSpPr>
          <p:cNvPr id="43" name="Rectangle 24"/>
          <p:cNvSpPr>
            <a:spLocks/>
          </p:cNvSpPr>
          <p:nvPr/>
        </p:nvSpPr>
        <p:spPr bwMode="auto">
          <a:xfrm>
            <a:off x="2766435" y="2596011"/>
            <a:ext cx="1117012"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3200" b="1" dirty="0">
                <a:solidFill>
                  <a:srgbClr val="F52E3E"/>
                </a:solidFill>
                <a:latin typeface="+mj-lt"/>
                <a:ea typeface="MS PGothic" charset="0"/>
                <a:cs typeface="MS PGothic" charset="0"/>
                <a:sym typeface="Arial Bold" charset="0"/>
              </a:rPr>
              <a:t>100</a:t>
            </a:r>
          </a:p>
        </p:txBody>
      </p:sp>
      <p:sp>
        <p:nvSpPr>
          <p:cNvPr id="44" name="Rectangle 25"/>
          <p:cNvSpPr>
            <a:spLocks/>
          </p:cNvSpPr>
          <p:nvPr/>
        </p:nvSpPr>
        <p:spPr bwMode="auto">
          <a:xfrm>
            <a:off x="2580506" y="3610391"/>
            <a:ext cx="1060214"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1500" b="1" dirty="0">
                <a:solidFill>
                  <a:srgbClr val="F52E3E"/>
                </a:solidFill>
                <a:latin typeface="+mj-lt"/>
                <a:ea typeface="MS PGothic" charset="0"/>
                <a:cs typeface="MS PGothic" charset="0"/>
                <a:sym typeface="Arial" charset="0"/>
              </a:rPr>
              <a:t>CUSTOMERS</a:t>
            </a:r>
            <a:endParaRPr lang="en-US" sz="1500" b="1" dirty="0">
              <a:solidFill>
                <a:srgbClr val="F52E3E"/>
              </a:solidFill>
              <a:latin typeface="+mj-lt"/>
              <a:ea typeface="MS PGothic" charset="0"/>
              <a:cs typeface="MS PGothic" charset="0"/>
            </a:endParaRPr>
          </a:p>
        </p:txBody>
      </p:sp>
      <p:sp>
        <p:nvSpPr>
          <p:cNvPr id="46" name="Rectangle 24"/>
          <p:cNvSpPr>
            <a:spLocks/>
          </p:cNvSpPr>
          <p:nvPr/>
        </p:nvSpPr>
        <p:spPr bwMode="auto">
          <a:xfrm>
            <a:off x="7164904" y="2607251"/>
            <a:ext cx="861822"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3200" b="1" dirty="0">
                <a:solidFill>
                  <a:srgbClr val="F52E3E"/>
                </a:solidFill>
                <a:latin typeface="+mj-lt"/>
                <a:ea typeface="MS PGothic" charset="0"/>
                <a:cs typeface="MS PGothic" charset="0"/>
                <a:sym typeface="Arial Bold" charset="0"/>
              </a:rPr>
              <a:t>96%</a:t>
            </a:r>
          </a:p>
        </p:txBody>
      </p:sp>
      <p:sp>
        <p:nvSpPr>
          <p:cNvPr id="47" name="Rectangle 25"/>
          <p:cNvSpPr>
            <a:spLocks/>
          </p:cNvSpPr>
          <p:nvPr/>
        </p:nvSpPr>
        <p:spPr bwMode="auto">
          <a:xfrm>
            <a:off x="6994985" y="3610391"/>
            <a:ext cx="1058150"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1500" b="1" dirty="0">
                <a:solidFill>
                  <a:srgbClr val="F52E3E"/>
                </a:solidFill>
                <a:latin typeface="+mj-lt"/>
                <a:ea typeface="MS PGothic" charset="0"/>
                <a:cs typeface="MS PGothic" charset="0"/>
                <a:sym typeface="Arial" charset="0"/>
              </a:rPr>
              <a:t>EMPLOYEE</a:t>
            </a:r>
          </a:p>
          <a:p>
            <a:pPr algn="ctr"/>
            <a:r>
              <a:rPr lang="en-US" sz="1500" b="1" dirty="0">
                <a:solidFill>
                  <a:srgbClr val="F52E3E"/>
                </a:solidFill>
                <a:latin typeface="+mj-lt"/>
                <a:ea typeface="MS PGothic" charset="0"/>
                <a:cs typeface="MS PGothic" charset="0"/>
                <a:sym typeface="Arial" charset="0"/>
              </a:rPr>
              <a:t>RETENTION</a:t>
            </a:r>
          </a:p>
        </p:txBody>
      </p:sp>
      <p:sp>
        <p:nvSpPr>
          <p:cNvPr id="23" name="Rectangle 24"/>
          <p:cNvSpPr>
            <a:spLocks/>
          </p:cNvSpPr>
          <p:nvPr/>
        </p:nvSpPr>
        <p:spPr bwMode="auto">
          <a:xfrm>
            <a:off x="1342067" y="2575352"/>
            <a:ext cx="630442"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3200" b="1" dirty="0">
                <a:solidFill>
                  <a:srgbClr val="F52E3E"/>
                </a:solidFill>
                <a:latin typeface="+mj-lt"/>
                <a:ea typeface="MS PGothic" charset="0"/>
                <a:cs typeface="MS PGothic" charset="0"/>
                <a:sym typeface="Arial Bold" charset="0"/>
              </a:rPr>
              <a:t>15</a:t>
            </a:r>
          </a:p>
        </p:txBody>
      </p:sp>
      <p:sp>
        <p:nvSpPr>
          <p:cNvPr id="24" name="Rectangle 25"/>
          <p:cNvSpPr>
            <a:spLocks/>
          </p:cNvSpPr>
          <p:nvPr/>
        </p:nvSpPr>
        <p:spPr bwMode="auto">
          <a:xfrm>
            <a:off x="1010752" y="3610391"/>
            <a:ext cx="1060511"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ctr"/>
            <a:r>
              <a:rPr lang="en-US" sz="1500" b="1" dirty="0">
                <a:solidFill>
                  <a:srgbClr val="F52E3E"/>
                </a:solidFill>
                <a:latin typeface="+mj-lt"/>
                <a:ea typeface="MS PGothic" charset="0"/>
                <a:cs typeface="MS PGothic" charset="0"/>
              </a:rPr>
              <a:t>INDUSTRY VERTICALS</a:t>
            </a:r>
          </a:p>
        </p:txBody>
      </p:sp>
      <p:sp>
        <p:nvSpPr>
          <p:cNvPr id="25" name="Rectangle 24"/>
          <p:cNvSpPr>
            <a:spLocks/>
          </p:cNvSpPr>
          <p:nvPr/>
        </p:nvSpPr>
        <p:spPr bwMode="auto">
          <a:xfrm>
            <a:off x="10062045" y="2588425"/>
            <a:ext cx="953394" cy="610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3200" b="1" dirty="0">
                <a:solidFill>
                  <a:srgbClr val="F52E3E"/>
                </a:solidFill>
                <a:latin typeface="+mj-lt"/>
                <a:ea typeface="MS PGothic" charset="0"/>
                <a:cs typeface="MS PGothic" charset="0"/>
                <a:sym typeface="Arial Bold" charset="0"/>
              </a:rPr>
              <a:t>100%</a:t>
            </a:r>
          </a:p>
        </p:txBody>
      </p:sp>
      <p:sp>
        <p:nvSpPr>
          <p:cNvPr id="26" name="Rectangle 25"/>
          <p:cNvSpPr>
            <a:spLocks/>
          </p:cNvSpPr>
          <p:nvPr/>
        </p:nvSpPr>
        <p:spPr bwMode="auto">
          <a:xfrm>
            <a:off x="10099984" y="3610391"/>
            <a:ext cx="938357" cy="345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txBody>
          <a:bodyPr lIns="0" tIns="0" rIns="0" bIns="0"/>
          <a:lstStyle/>
          <a:p>
            <a:pPr algn="l"/>
            <a:r>
              <a:rPr lang="en-US" sz="1500" b="1" dirty="0">
                <a:solidFill>
                  <a:srgbClr val="F52E3E"/>
                </a:solidFill>
                <a:latin typeface="+mj-lt"/>
                <a:ea typeface="MS PGothic" charset="0"/>
                <a:cs typeface="MS PGothic" charset="0"/>
              </a:rPr>
              <a:t>CERTIFIED</a:t>
            </a:r>
          </a:p>
        </p:txBody>
      </p:sp>
      <p:sp>
        <p:nvSpPr>
          <p:cNvPr id="2" name="TextBox 1"/>
          <p:cNvSpPr txBox="1"/>
          <p:nvPr/>
        </p:nvSpPr>
        <p:spPr>
          <a:xfrm>
            <a:off x="991192" y="1286709"/>
            <a:ext cx="3025041" cy="523220"/>
          </a:xfrm>
          <a:prstGeom prst="rect">
            <a:avLst/>
          </a:prstGeom>
          <a:noFill/>
        </p:spPr>
        <p:txBody>
          <a:bodyPr wrap="square" rtlCol="0">
            <a:spAutoFit/>
          </a:bodyPr>
          <a:lstStyle/>
          <a:p>
            <a:pPr lvl="0"/>
            <a:r>
              <a:rPr lang="en-US" sz="1400" dirty="0"/>
              <a:t>Leadership team with </a:t>
            </a:r>
            <a:r>
              <a:rPr lang="en-US" sz="1400" b="1" dirty="0"/>
              <a:t>over 200+ years of combined IT/ITES experience.</a:t>
            </a:r>
          </a:p>
        </p:txBody>
      </p:sp>
      <p:sp>
        <p:nvSpPr>
          <p:cNvPr id="28" name="TextBox 27"/>
          <p:cNvSpPr txBox="1"/>
          <p:nvPr/>
        </p:nvSpPr>
        <p:spPr>
          <a:xfrm>
            <a:off x="4502322" y="1258348"/>
            <a:ext cx="3425574" cy="800219"/>
          </a:xfrm>
          <a:prstGeom prst="rect">
            <a:avLst/>
          </a:prstGeom>
          <a:noFill/>
        </p:spPr>
        <p:txBody>
          <a:bodyPr wrap="square" rtlCol="0">
            <a:spAutoFit/>
          </a:bodyPr>
          <a:lstStyle/>
          <a:p>
            <a:pPr lvl="0"/>
            <a:r>
              <a:rPr lang="en-US" sz="1400" dirty="0"/>
              <a:t>Client roster includes some of the </a:t>
            </a:r>
            <a:r>
              <a:rPr lang="en-US" sz="1400" b="1" dirty="0"/>
              <a:t>biggest brands </a:t>
            </a:r>
            <a:r>
              <a:rPr lang="en-US" sz="1400" dirty="0"/>
              <a:t>from </a:t>
            </a:r>
            <a:r>
              <a:rPr lang="en-US" sz="1400" b="1" dirty="0"/>
              <a:t>India, US, Australia and UK.</a:t>
            </a:r>
          </a:p>
          <a:p>
            <a:endParaRPr lang="en-US" dirty="0"/>
          </a:p>
        </p:txBody>
      </p:sp>
      <p:sp>
        <p:nvSpPr>
          <p:cNvPr id="7" name="Rectangle 6"/>
          <p:cNvSpPr/>
          <p:nvPr/>
        </p:nvSpPr>
        <p:spPr>
          <a:xfrm>
            <a:off x="8532496" y="1223623"/>
            <a:ext cx="3430854" cy="800219"/>
          </a:xfrm>
          <a:prstGeom prst="rect">
            <a:avLst/>
          </a:prstGeom>
        </p:spPr>
        <p:txBody>
          <a:bodyPr wrap="square">
            <a:spAutoFit/>
          </a:bodyPr>
          <a:lstStyle/>
          <a:p>
            <a:pPr lvl="0"/>
            <a:r>
              <a:rPr lang="en-US" sz="1400" dirty="0"/>
              <a:t>In-depth and end-to-end </a:t>
            </a:r>
            <a:r>
              <a:rPr lang="en-US" sz="1400" b="1" dirty="0"/>
              <a:t>Salesforce Consulting</a:t>
            </a:r>
            <a:r>
              <a:rPr lang="en-US" sz="1400" dirty="0"/>
              <a:t> </a:t>
            </a:r>
            <a:r>
              <a:rPr lang="en-US" sz="1400" b="1" dirty="0"/>
              <a:t>&amp; Implementation </a:t>
            </a:r>
            <a:r>
              <a:rPr lang="en-US" sz="1400" dirty="0"/>
              <a:t>skills. </a:t>
            </a:r>
          </a:p>
          <a:p>
            <a:endParaRPr lang="en-US" dirty="0"/>
          </a:p>
        </p:txBody>
      </p:sp>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5475" y="1321434"/>
            <a:ext cx="477291" cy="477291"/>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53135" y="1275134"/>
            <a:ext cx="477291" cy="477291"/>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43482" y="1321434"/>
            <a:ext cx="477291" cy="477291"/>
          </a:xfrm>
          <a:prstGeom prst="rect">
            <a:avLst/>
          </a:prstGeom>
        </p:spPr>
      </p:pic>
      <p:sp>
        <p:nvSpPr>
          <p:cNvPr id="54" name="TextBox 53"/>
          <p:cNvSpPr txBox="1"/>
          <p:nvPr/>
        </p:nvSpPr>
        <p:spPr>
          <a:xfrm>
            <a:off x="604747" y="4474169"/>
            <a:ext cx="3025041" cy="492443"/>
          </a:xfrm>
          <a:prstGeom prst="rect">
            <a:avLst/>
          </a:prstGeom>
          <a:noFill/>
        </p:spPr>
        <p:txBody>
          <a:bodyPr wrap="square" rtlCol="0">
            <a:spAutoFit/>
          </a:bodyPr>
          <a:lstStyle/>
          <a:p>
            <a:r>
              <a:rPr lang="en-US" sz="1300" b="1" dirty="0"/>
              <a:t>Deep platform knowledge </a:t>
            </a:r>
            <a:r>
              <a:rPr lang="en-US" sz="1300" dirty="0"/>
              <a:t>and cross-industry experience. </a:t>
            </a:r>
          </a:p>
        </p:txBody>
      </p:sp>
      <p:sp>
        <p:nvSpPr>
          <p:cNvPr id="55" name="TextBox 54"/>
          <p:cNvSpPr txBox="1"/>
          <p:nvPr/>
        </p:nvSpPr>
        <p:spPr>
          <a:xfrm>
            <a:off x="8090005" y="4411415"/>
            <a:ext cx="3569958" cy="692497"/>
          </a:xfrm>
          <a:prstGeom prst="rect">
            <a:avLst/>
          </a:prstGeom>
          <a:noFill/>
        </p:spPr>
        <p:txBody>
          <a:bodyPr wrap="square" rtlCol="0">
            <a:spAutoFit/>
          </a:bodyPr>
          <a:lstStyle/>
          <a:p>
            <a:pPr lvl="0"/>
            <a:r>
              <a:rPr lang="en-US" sz="1300" b="1" dirty="0"/>
              <a:t>Experience in the implementation </a:t>
            </a:r>
            <a:r>
              <a:rPr lang="en-US" sz="1300" dirty="0"/>
              <a:t>of complex projects with a high degree of flexibility and perfection.</a:t>
            </a:r>
          </a:p>
        </p:txBody>
      </p:sp>
      <p:sp>
        <p:nvSpPr>
          <p:cNvPr id="56" name="TextBox 55"/>
          <p:cNvSpPr txBox="1"/>
          <p:nvPr/>
        </p:nvSpPr>
        <p:spPr>
          <a:xfrm>
            <a:off x="4004013" y="4411415"/>
            <a:ext cx="3730785" cy="492443"/>
          </a:xfrm>
          <a:prstGeom prst="rect">
            <a:avLst/>
          </a:prstGeom>
          <a:noFill/>
        </p:spPr>
        <p:txBody>
          <a:bodyPr wrap="square" rtlCol="0">
            <a:spAutoFit/>
          </a:bodyPr>
          <a:lstStyle/>
          <a:p>
            <a:pPr lvl="0"/>
            <a:r>
              <a:rPr lang="en-US" sz="1300" dirty="0"/>
              <a:t>Ability to </a:t>
            </a:r>
            <a:r>
              <a:rPr lang="en-US" sz="1300" b="1" dirty="0"/>
              <a:t>understand unique business </a:t>
            </a:r>
            <a:r>
              <a:rPr lang="en-US" sz="1300" dirty="0"/>
              <a:t>requirements requiring scalable/extensive user adoption.</a:t>
            </a:r>
          </a:p>
        </p:txBody>
      </p:sp>
      <p:pic>
        <p:nvPicPr>
          <p:cNvPr id="18" name="Picture 1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4452" y="4474169"/>
            <a:ext cx="72712" cy="609600"/>
          </a:xfrm>
          <a:prstGeom prst="rect">
            <a:avLst/>
          </a:prstGeom>
        </p:spPr>
      </p:pic>
      <p:pic>
        <p:nvPicPr>
          <p:cNvPr id="57" name="Picture 5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3303" y="4458598"/>
            <a:ext cx="72712" cy="609600"/>
          </a:xfrm>
          <a:prstGeom prst="rect">
            <a:avLst/>
          </a:prstGeom>
        </p:spPr>
      </p:pic>
      <p:pic>
        <p:nvPicPr>
          <p:cNvPr id="58" name="Picture 5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63886" y="4475947"/>
            <a:ext cx="72712" cy="609600"/>
          </a:xfrm>
          <a:prstGeom prst="rect">
            <a:avLst/>
          </a:prstGeom>
        </p:spPr>
      </p:pic>
      <p:sp>
        <p:nvSpPr>
          <p:cNvPr id="59" name="TextBox 58"/>
          <p:cNvSpPr txBox="1"/>
          <p:nvPr/>
        </p:nvSpPr>
        <p:spPr>
          <a:xfrm>
            <a:off x="608293" y="5307057"/>
            <a:ext cx="3025041" cy="492443"/>
          </a:xfrm>
          <a:prstGeom prst="rect">
            <a:avLst/>
          </a:prstGeom>
          <a:noFill/>
        </p:spPr>
        <p:txBody>
          <a:bodyPr wrap="square" rtlCol="0">
            <a:spAutoFit/>
          </a:bodyPr>
          <a:lstStyle/>
          <a:p>
            <a:pPr lvl="0"/>
            <a:r>
              <a:rPr lang="en-US" sz="1300" b="1" dirty="0"/>
              <a:t>User-centric approach to understanding business </a:t>
            </a:r>
            <a:r>
              <a:rPr lang="en-US" sz="1300" dirty="0"/>
              <a:t>and designing solutions. </a:t>
            </a:r>
          </a:p>
        </p:txBody>
      </p:sp>
      <p:sp>
        <p:nvSpPr>
          <p:cNvPr id="60" name="TextBox 59"/>
          <p:cNvSpPr txBox="1"/>
          <p:nvPr/>
        </p:nvSpPr>
        <p:spPr>
          <a:xfrm>
            <a:off x="8093550" y="5244303"/>
            <a:ext cx="3843267" cy="692497"/>
          </a:xfrm>
          <a:prstGeom prst="rect">
            <a:avLst/>
          </a:prstGeom>
          <a:noFill/>
        </p:spPr>
        <p:txBody>
          <a:bodyPr wrap="square" rtlCol="0">
            <a:spAutoFit/>
          </a:bodyPr>
          <a:lstStyle/>
          <a:p>
            <a:pPr lvl="0"/>
            <a:r>
              <a:rPr lang="en-US" sz="1300" b="1" dirty="0"/>
              <a:t>In-house Technical Council</a:t>
            </a:r>
            <a:r>
              <a:rPr lang="en-US" sz="1300" dirty="0"/>
              <a:t> comprising of Technical Architects and Software Engineers to provide advice and guidance throughout the project.</a:t>
            </a:r>
          </a:p>
        </p:txBody>
      </p:sp>
      <p:sp>
        <p:nvSpPr>
          <p:cNvPr id="61" name="TextBox 60"/>
          <p:cNvSpPr txBox="1"/>
          <p:nvPr/>
        </p:nvSpPr>
        <p:spPr>
          <a:xfrm>
            <a:off x="4007559" y="5244303"/>
            <a:ext cx="3730785" cy="492443"/>
          </a:xfrm>
          <a:prstGeom prst="rect">
            <a:avLst/>
          </a:prstGeom>
          <a:noFill/>
        </p:spPr>
        <p:txBody>
          <a:bodyPr wrap="square" rtlCol="0">
            <a:spAutoFit/>
          </a:bodyPr>
          <a:lstStyle/>
          <a:p>
            <a:pPr lvl="0"/>
            <a:r>
              <a:rPr lang="en-US" sz="1300" b="1" dirty="0"/>
              <a:t>On-site expertise </a:t>
            </a:r>
            <a:r>
              <a:rPr lang="en-US" sz="1300" dirty="0"/>
              <a:t>in deployment, integration, training, support, adoption and QA audits.</a:t>
            </a:r>
          </a:p>
        </p:txBody>
      </p:sp>
      <p:pic>
        <p:nvPicPr>
          <p:cNvPr id="62" name="Picture 6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7998" y="5307057"/>
            <a:ext cx="72712" cy="609600"/>
          </a:xfrm>
          <a:prstGeom prst="rect">
            <a:avLst/>
          </a:prstGeom>
        </p:spPr>
      </p:pic>
      <p:pic>
        <p:nvPicPr>
          <p:cNvPr id="63" name="Picture 6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6849" y="5291486"/>
            <a:ext cx="72712" cy="609600"/>
          </a:xfrm>
          <a:prstGeom prst="rect">
            <a:avLst/>
          </a:prstGeom>
        </p:spPr>
      </p:pic>
      <p:pic>
        <p:nvPicPr>
          <p:cNvPr id="64" name="Picture 6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67432" y="5308835"/>
            <a:ext cx="72712" cy="609600"/>
          </a:xfrm>
          <a:prstGeom prst="rect">
            <a:avLst/>
          </a:prstGeom>
        </p:spPr>
      </p:pic>
      <p:pic>
        <p:nvPicPr>
          <p:cNvPr id="19" name="Picture 1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1725" y="1054766"/>
            <a:ext cx="3657600" cy="12192"/>
          </a:xfrm>
          <a:prstGeom prst="rect">
            <a:avLst/>
          </a:prstGeom>
        </p:spPr>
      </p:pic>
      <p:pic>
        <p:nvPicPr>
          <p:cNvPr id="65" name="Picture 6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22250" y="1047679"/>
            <a:ext cx="3657600" cy="12192"/>
          </a:xfrm>
          <a:prstGeom prst="rect">
            <a:avLst/>
          </a:prstGeom>
        </p:spPr>
      </p:pic>
      <p:pic>
        <p:nvPicPr>
          <p:cNvPr id="66" name="Picture 6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79863" y="1047676"/>
            <a:ext cx="3657600" cy="12192"/>
          </a:xfrm>
          <a:prstGeom prst="rect">
            <a:avLst/>
          </a:prstGeom>
        </p:spPr>
      </p:pic>
    </p:spTree>
    <p:extLst>
      <p:ext uri="{BB962C8B-B14F-4D97-AF65-F5344CB8AC3E}">
        <p14:creationId xmlns:p14="http://schemas.microsoft.com/office/powerpoint/2010/main" val="1406949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328040" y="1438893"/>
            <a:ext cx="2037016" cy="2037016"/>
            <a:chOff x="328040" y="1273793"/>
            <a:chExt cx="2037016" cy="2037016"/>
          </a:xfrm>
        </p:grpSpPr>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130" y="1553567"/>
              <a:ext cx="1266405" cy="1263486"/>
            </a:xfrm>
            <a:prstGeom prst="rect">
              <a:avLst/>
            </a:prstGeom>
          </p:spPr>
        </p:pic>
        <p:pic>
          <p:nvPicPr>
            <p:cNvPr id="24" name="Picture 23"/>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328040" y="1273793"/>
              <a:ext cx="2037016" cy="2037016"/>
            </a:xfrm>
            <a:prstGeom prst="rect">
              <a:avLst/>
            </a:prstGeom>
          </p:spPr>
        </p:pic>
        <p:sp>
          <p:nvSpPr>
            <p:cNvPr id="15" name="Oval 14"/>
            <p:cNvSpPr/>
            <p:nvPr/>
          </p:nvSpPr>
          <p:spPr>
            <a:xfrm>
              <a:off x="1692871" y="1286259"/>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 name="TextBox 6"/>
            <p:cNvSpPr txBox="1"/>
            <p:nvPr/>
          </p:nvSpPr>
          <p:spPr>
            <a:xfrm>
              <a:off x="1720514" y="1300904"/>
              <a:ext cx="601447" cy="584775"/>
            </a:xfrm>
            <a:prstGeom prst="rect">
              <a:avLst/>
            </a:prstGeom>
            <a:noFill/>
          </p:spPr>
          <p:txBody>
            <a:bodyPr wrap="none" rtlCol="0">
              <a:spAutoFit/>
            </a:bodyPr>
            <a:lstStyle/>
            <a:p>
              <a:r>
                <a:rPr lang="en-US" sz="3200" b="1" dirty="0">
                  <a:solidFill>
                    <a:schemeClr val="bg1"/>
                  </a:solidFill>
                </a:rPr>
                <a:t>26</a:t>
              </a:r>
            </a:p>
          </p:txBody>
        </p:sp>
      </p:gr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8495" y="159490"/>
            <a:ext cx="2367935" cy="782946"/>
          </a:xfrm>
          <a:prstGeom prst="rect">
            <a:avLst/>
          </a:prstGeom>
        </p:spPr>
      </p:pic>
      <p:sp>
        <p:nvSpPr>
          <p:cNvPr id="41" name="TextBox 40"/>
          <p:cNvSpPr txBox="1"/>
          <p:nvPr/>
        </p:nvSpPr>
        <p:spPr>
          <a:xfrm>
            <a:off x="4733118" y="229156"/>
            <a:ext cx="2663037" cy="646331"/>
          </a:xfrm>
          <a:prstGeom prst="rect">
            <a:avLst/>
          </a:prstGeom>
          <a:noFill/>
        </p:spPr>
        <p:txBody>
          <a:bodyPr wrap="none" rtlCol="0">
            <a:spAutoFit/>
          </a:bodyPr>
          <a:lstStyle/>
          <a:p>
            <a:r>
              <a:rPr lang="en-US" sz="3600" dirty="0"/>
              <a:t>Certifications</a:t>
            </a:r>
          </a:p>
        </p:txBody>
      </p:sp>
      <p:grpSp>
        <p:nvGrpSpPr>
          <p:cNvPr id="55" name="Group 54"/>
          <p:cNvGrpSpPr/>
          <p:nvPr/>
        </p:nvGrpSpPr>
        <p:grpSpPr>
          <a:xfrm>
            <a:off x="2717075" y="1445164"/>
            <a:ext cx="2037016" cy="2037016"/>
            <a:chOff x="2717075" y="1280064"/>
            <a:chExt cx="2037016" cy="2037016"/>
          </a:xfrm>
        </p:grpSpPr>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00368" y="1636283"/>
              <a:ext cx="984085" cy="1263279"/>
            </a:xfrm>
            <a:prstGeom prst="rect">
              <a:avLst/>
            </a:prstGeom>
          </p:spPr>
        </p:pic>
        <p:pic>
          <p:nvPicPr>
            <p:cNvPr id="26" name="Picture 25"/>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2717075" y="1280064"/>
              <a:ext cx="2037016" cy="2037016"/>
            </a:xfrm>
            <a:prstGeom prst="rect">
              <a:avLst/>
            </a:prstGeom>
          </p:spPr>
        </p:pic>
        <p:sp>
          <p:nvSpPr>
            <p:cNvPr id="36" name="Oval 35"/>
            <p:cNvSpPr/>
            <p:nvPr/>
          </p:nvSpPr>
          <p:spPr>
            <a:xfrm>
              <a:off x="4035857" y="1297874"/>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9" name="TextBox 8"/>
            <p:cNvSpPr txBox="1"/>
            <p:nvPr/>
          </p:nvSpPr>
          <p:spPr>
            <a:xfrm>
              <a:off x="4178970" y="1310558"/>
              <a:ext cx="393056" cy="584775"/>
            </a:xfrm>
            <a:prstGeom prst="rect">
              <a:avLst/>
            </a:prstGeom>
            <a:noFill/>
          </p:spPr>
          <p:txBody>
            <a:bodyPr wrap="none" rtlCol="0">
              <a:spAutoFit/>
            </a:bodyPr>
            <a:lstStyle/>
            <a:p>
              <a:r>
                <a:rPr lang="en-US" sz="3200" b="1" dirty="0">
                  <a:solidFill>
                    <a:schemeClr val="bg1"/>
                  </a:solidFill>
                </a:rPr>
                <a:t>1</a:t>
              </a:r>
            </a:p>
          </p:txBody>
        </p:sp>
      </p:grpSp>
      <p:grpSp>
        <p:nvGrpSpPr>
          <p:cNvPr id="56" name="Group 55"/>
          <p:cNvGrpSpPr/>
          <p:nvPr/>
        </p:nvGrpSpPr>
        <p:grpSpPr>
          <a:xfrm>
            <a:off x="5046792" y="1433269"/>
            <a:ext cx="2037016" cy="2037016"/>
            <a:chOff x="5046792" y="1268169"/>
            <a:chExt cx="2037016" cy="2037016"/>
          </a:xfrm>
        </p:grpSpPr>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27051" y="1629287"/>
              <a:ext cx="1000047" cy="1131106"/>
            </a:xfrm>
            <a:prstGeom prst="rect">
              <a:avLst/>
            </a:prstGeom>
          </p:spPr>
        </p:pic>
        <p:pic>
          <p:nvPicPr>
            <p:cNvPr id="27" name="Picture 26"/>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046792" y="1268169"/>
              <a:ext cx="2037016" cy="2037016"/>
            </a:xfrm>
            <a:prstGeom prst="rect">
              <a:avLst/>
            </a:prstGeom>
          </p:spPr>
        </p:pic>
        <p:sp>
          <p:nvSpPr>
            <p:cNvPr id="38" name="Oval 37"/>
            <p:cNvSpPr/>
            <p:nvPr/>
          </p:nvSpPr>
          <p:spPr>
            <a:xfrm>
              <a:off x="6392581" y="1285534"/>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7" name="TextBox 36"/>
            <p:cNvSpPr txBox="1"/>
            <p:nvPr/>
          </p:nvSpPr>
          <p:spPr>
            <a:xfrm>
              <a:off x="6441209" y="1288525"/>
              <a:ext cx="601447" cy="584775"/>
            </a:xfrm>
            <a:prstGeom prst="rect">
              <a:avLst/>
            </a:prstGeom>
            <a:noFill/>
          </p:spPr>
          <p:txBody>
            <a:bodyPr wrap="none" rtlCol="0">
              <a:spAutoFit/>
            </a:bodyPr>
            <a:lstStyle/>
            <a:p>
              <a:r>
                <a:rPr lang="en-US" sz="3200" b="1" dirty="0">
                  <a:solidFill>
                    <a:schemeClr val="bg1"/>
                  </a:solidFill>
                </a:rPr>
                <a:t>33</a:t>
              </a:r>
            </a:p>
          </p:txBody>
        </p:sp>
      </p:grpSp>
      <p:grpSp>
        <p:nvGrpSpPr>
          <p:cNvPr id="57" name="Group 56"/>
          <p:cNvGrpSpPr/>
          <p:nvPr/>
        </p:nvGrpSpPr>
        <p:grpSpPr>
          <a:xfrm>
            <a:off x="7456080" y="1445164"/>
            <a:ext cx="2037016" cy="2037016"/>
            <a:chOff x="7456080" y="1280064"/>
            <a:chExt cx="2037016" cy="2037016"/>
          </a:xfrm>
        </p:grpSpPr>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54163" y="1666284"/>
              <a:ext cx="1216178" cy="1109846"/>
            </a:xfrm>
            <a:prstGeom prst="rect">
              <a:avLst/>
            </a:prstGeom>
          </p:spPr>
        </p:pic>
        <p:pic>
          <p:nvPicPr>
            <p:cNvPr id="28" name="Picture 27"/>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7456080" y="1280064"/>
              <a:ext cx="2037016" cy="2037016"/>
            </a:xfrm>
            <a:prstGeom prst="rect">
              <a:avLst/>
            </a:prstGeom>
          </p:spPr>
        </p:pic>
        <p:sp>
          <p:nvSpPr>
            <p:cNvPr id="39" name="Oval 38"/>
            <p:cNvSpPr/>
            <p:nvPr/>
          </p:nvSpPr>
          <p:spPr>
            <a:xfrm>
              <a:off x="8761186" y="1302773"/>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4" name="TextBox 43"/>
            <p:cNvSpPr txBox="1"/>
            <p:nvPr/>
          </p:nvSpPr>
          <p:spPr>
            <a:xfrm>
              <a:off x="8906671" y="1310956"/>
              <a:ext cx="393056" cy="584775"/>
            </a:xfrm>
            <a:prstGeom prst="rect">
              <a:avLst/>
            </a:prstGeom>
            <a:noFill/>
          </p:spPr>
          <p:txBody>
            <a:bodyPr wrap="none" rtlCol="0">
              <a:spAutoFit/>
            </a:bodyPr>
            <a:lstStyle/>
            <a:p>
              <a:r>
                <a:rPr lang="en-US" sz="3200" b="1" dirty="0">
                  <a:solidFill>
                    <a:schemeClr val="bg1"/>
                  </a:solidFill>
                </a:rPr>
                <a:t>3</a:t>
              </a:r>
            </a:p>
          </p:txBody>
        </p:sp>
      </p:grpSp>
      <p:grpSp>
        <p:nvGrpSpPr>
          <p:cNvPr id="58" name="Group 57"/>
          <p:cNvGrpSpPr/>
          <p:nvPr/>
        </p:nvGrpSpPr>
        <p:grpSpPr>
          <a:xfrm>
            <a:off x="9797443" y="1433269"/>
            <a:ext cx="2037016" cy="2037016"/>
            <a:chOff x="9797443" y="1268169"/>
            <a:chExt cx="2037016" cy="2037016"/>
          </a:xfrm>
        </p:grpSpPr>
        <p:pic>
          <p:nvPicPr>
            <p:cNvPr id="12" name="Picture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69715" y="1680140"/>
              <a:ext cx="1251006" cy="1109846"/>
            </a:xfrm>
            <a:prstGeom prst="rect">
              <a:avLst/>
            </a:prstGeom>
          </p:spPr>
        </p:pic>
        <p:pic>
          <p:nvPicPr>
            <p:cNvPr id="29" name="Picture 28"/>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9797443" y="1268169"/>
              <a:ext cx="2037016" cy="2037016"/>
            </a:xfrm>
            <a:prstGeom prst="rect">
              <a:avLst/>
            </a:prstGeom>
          </p:spPr>
        </p:pic>
        <p:sp>
          <p:nvSpPr>
            <p:cNvPr id="40" name="Oval 39"/>
            <p:cNvSpPr/>
            <p:nvPr/>
          </p:nvSpPr>
          <p:spPr>
            <a:xfrm>
              <a:off x="11126798" y="1325930"/>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TextBox 46"/>
            <p:cNvSpPr txBox="1"/>
            <p:nvPr/>
          </p:nvSpPr>
          <p:spPr>
            <a:xfrm>
              <a:off x="11169089" y="1351296"/>
              <a:ext cx="601447" cy="584775"/>
            </a:xfrm>
            <a:prstGeom prst="rect">
              <a:avLst/>
            </a:prstGeom>
            <a:noFill/>
          </p:spPr>
          <p:txBody>
            <a:bodyPr wrap="none" rtlCol="0">
              <a:spAutoFit/>
            </a:bodyPr>
            <a:lstStyle/>
            <a:p>
              <a:r>
                <a:rPr lang="en-US" sz="3200" b="1" dirty="0">
                  <a:solidFill>
                    <a:schemeClr val="bg1"/>
                  </a:solidFill>
                </a:rPr>
                <a:t>17</a:t>
              </a:r>
            </a:p>
          </p:txBody>
        </p:sp>
      </p:grpSp>
      <p:grpSp>
        <p:nvGrpSpPr>
          <p:cNvPr id="59" name="Group 58"/>
          <p:cNvGrpSpPr/>
          <p:nvPr/>
        </p:nvGrpSpPr>
        <p:grpSpPr>
          <a:xfrm>
            <a:off x="354585" y="3565721"/>
            <a:ext cx="2037016" cy="2037016"/>
            <a:chOff x="354585" y="3400621"/>
            <a:chExt cx="2037016" cy="2037016"/>
          </a:xfrm>
        </p:grpSpPr>
        <p:pic>
          <p:nvPicPr>
            <p:cNvPr id="30" name="Picture 29"/>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354585" y="3400621"/>
              <a:ext cx="2037016" cy="2037016"/>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0110" y="3713297"/>
              <a:ext cx="1460132" cy="1133389"/>
            </a:xfrm>
            <a:prstGeom prst="rect">
              <a:avLst/>
            </a:prstGeom>
          </p:spPr>
        </p:pic>
        <p:sp>
          <p:nvSpPr>
            <p:cNvPr id="42" name="Oval 41"/>
            <p:cNvSpPr/>
            <p:nvPr/>
          </p:nvSpPr>
          <p:spPr>
            <a:xfrm>
              <a:off x="1703002" y="3454615"/>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TextBox 47"/>
            <p:cNvSpPr txBox="1"/>
            <p:nvPr/>
          </p:nvSpPr>
          <p:spPr>
            <a:xfrm>
              <a:off x="1744302" y="3461443"/>
              <a:ext cx="601447" cy="584775"/>
            </a:xfrm>
            <a:prstGeom prst="rect">
              <a:avLst/>
            </a:prstGeom>
            <a:noFill/>
          </p:spPr>
          <p:txBody>
            <a:bodyPr wrap="none" rtlCol="0">
              <a:spAutoFit/>
            </a:bodyPr>
            <a:lstStyle/>
            <a:p>
              <a:r>
                <a:rPr lang="en-US" sz="3200" b="1" dirty="0">
                  <a:solidFill>
                    <a:schemeClr val="bg1"/>
                  </a:solidFill>
                </a:rPr>
                <a:t>11</a:t>
              </a:r>
            </a:p>
          </p:txBody>
        </p:sp>
      </p:grpSp>
      <p:grpSp>
        <p:nvGrpSpPr>
          <p:cNvPr id="60" name="Group 59"/>
          <p:cNvGrpSpPr/>
          <p:nvPr/>
        </p:nvGrpSpPr>
        <p:grpSpPr>
          <a:xfrm>
            <a:off x="2671549" y="3649407"/>
            <a:ext cx="2037016" cy="2037016"/>
            <a:chOff x="2671549" y="3484307"/>
            <a:chExt cx="2037016" cy="2037016"/>
          </a:xfrm>
        </p:grpSpPr>
        <p:pic>
          <p:nvPicPr>
            <p:cNvPr id="31" name="Picture 30"/>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2671549" y="3484307"/>
              <a:ext cx="2037016" cy="2037016"/>
            </a:xfrm>
            <a:prstGeom prst="rect">
              <a:avLst/>
            </a:prstGeom>
          </p:spPr>
        </p:pic>
        <p:pic>
          <p:nvPicPr>
            <p:cNvPr id="6" name="Picture 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01361" y="3766431"/>
              <a:ext cx="1577392" cy="1205741"/>
            </a:xfrm>
            <a:prstGeom prst="rect">
              <a:avLst/>
            </a:prstGeom>
          </p:spPr>
        </p:pic>
        <p:sp>
          <p:nvSpPr>
            <p:cNvPr id="43" name="Oval 42"/>
            <p:cNvSpPr/>
            <p:nvPr/>
          </p:nvSpPr>
          <p:spPr>
            <a:xfrm>
              <a:off x="4059369" y="3538862"/>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9" name="TextBox 48"/>
            <p:cNvSpPr txBox="1"/>
            <p:nvPr/>
          </p:nvSpPr>
          <p:spPr>
            <a:xfrm>
              <a:off x="4213062" y="3581204"/>
              <a:ext cx="393056" cy="584775"/>
            </a:xfrm>
            <a:prstGeom prst="rect">
              <a:avLst/>
            </a:prstGeom>
            <a:noFill/>
          </p:spPr>
          <p:txBody>
            <a:bodyPr wrap="none" rtlCol="0">
              <a:spAutoFit/>
            </a:bodyPr>
            <a:lstStyle/>
            <a:p>
              <a:r>
                <a:rPr lang="en-US" sz="3200" b="1" dirty="0">
                  <a:solidFill>
                    <a:schemeClr val="bg1"/>
                  </a:solidFill>
                </a:rPr>
                <a:t>7</a:t>
              </a:r>
            </a:p>
          </p:txBody>
        </p:sp>
      </p:grpSp>
      <p:grpSp>
        <p:nvGrpSpPr>
          <p:cNvPr id="61" name="Group 60"/>
          <p:cNvGrpSpPr/>
          <p:nvPr/>
        </p:nvGrpSpPr>
        <p:grpSpPr>
          <a:xfrm>
            <a:off x="5113598" y="3649407"/>
            <a:ext cx="2037016" cy="2037016"/>
            <a:chOff x="5113598" y="3484307"/>
            <a:chExt cx="2037016" cy="2037016"/>
          </a:xfrm>
        </p:grpSpPr>
        <p:pic>
          <p:nvPicPr>
            <p:cNvPr id="5" name="Picture 4"/>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494820" y="3804155"/>
              <a:ext cx="1238801" cy="1184229"/>
            </a:xfrm>
            <a:prstGeom prst="rect">
              <a:avLst/>
            </a:prstGeom>
          </p:spPr>
        </p:pic>
        <p:pic>
          <p:nvPicPr>
            <p:cNvPr id="32" name="Picture 31"/>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113598" y="3484307"/>
              <a:ext cx="2037016" cy="2037016"/>
            </a:xfrm>
            <a:prstGeom prst="rect">
              <a:avLst/>
            </a:prstGeom>
          </p:spPr>
        </p:pic>
        <p:sp>
          <p:nvSpPr>
            <p:cNvPr id="45" name="Oval 44"/>
            <p:cNvSpPr/>
            <p:nvPr/>
          </p:nvSpPr>
          <p:spPr>
            <a:xfrm>
              <a:off x="6457906" y="3514331"/>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0" name="TextBox 49"/>
            <p:cNvSpPr txBox="1"/>
            <p:nvPr/>
          </p:nvSpPr>
          <p:spPr>
            <a:xfrm>
              <a:off x="6499267" y="3518686"/>
              <a:ext cx="601447" cy="584775"/>
            </a:xfrm>
            <a:prstGeom prst="rect">
              <a:avLst/>
            </a:prstGeom>
            <a:noFill/>
          </p:spPr>
          <p:txBody>
            <a:bodyPr wrap="none" rtlCol="0">
              <a:spAutoFit/>
            </a:bodyPr>
            <a:lstStyle/>
            <a:p>
              <a:r>
                <a:rPr lang="en-US" sz="3200" b="1" dirty="0">
                  <a:solidFill>
                    <a:schemeClr val="bg1"/>
                  </a:solidFill>
                </a:rPr>
                <a:t>15</a:t>
              </a:r>
            </a:p>
          </p:txBody>
        </p:sp>
      </p:grpSp>
      <p:grpSp>
        <p:nvGrpSpPr>
          <p:cNvPr id="62" name="Group 61"/>
          <p:cNvGrpSpPr/>
          <p:nvPr/>
        </p:nvGrpSpPr>
        <p:grpSpPr>
          <a:xfrm>
            <a:off x="7449901" y="3649407"/>
            <a:ext cx="2037016" cy="2037016"/>
            <a:chOff x="7449901" y="3484307"/>
            <a:chExt cx="2037016" cy="2037016"/>
          </a:xfrm>
        </p:grpSpPr>
        <p:pic>
          <p:nvPicPr>
            <p:cNvPr id="33" name="Picture 32"/>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7449901" y="3484307"/>
              <a:ext cx="2037016" cy="2037016"/>
            </a:xfrm>
            <a:prstGeom prst="rect">
              <a:avLst/>
            </a:prstGeom>
          </p:spPr>
        </p:pic>
        <p:pic>
          <p:nvPicPr>
            <p:cNvPr id="3" name="Picture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843289" y="4159009"/>
              <a:ext cx="1052107" cy="831165"/>
            </a:xfrm>
            <a:prstGeom prst="rect">
              <a:avLst/>
            </a:prstGeom>
          </p:spPr>
        </p:pic>
        <p:sp>
          <p:nvSpPr>
            <p:cNvPr id="46" name="Oval 45"/>
            <p:cNvSpPr/>
            <p:nvPr/>
          </p:nvSpPr>
          <p:spPr>
            <a:xfrm>
              <a:off x="8810826" y="3565377"/>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1" name="TextBox 50"/>
            <p:cNvSpPr txBox="1"/>
            <p:nvPr/>
          </p:nvSpPr>
          <p:spPr>
            <a:xfrm>
              <a:off x="8961444" y="3591437"/>
              <a:ext cx="393056" cy="584775"/>
            </a:xfrm>
            <a:prstGeom prst="rect">
              <a:avLst/>
            </a:prstGeom>
            <a:noFill/>
          </p:spPr>
          <p:txBody>
            <a:bodyPr wrap="none" rtlCol="0">
              <a:spAutoFit/>
            </a:bodyPr>
            <a:lstStyle/>
            <a:p>
              <a:r>
                <a:rPr lang="en-US" sz="3200" b="1" dirty="0">
                  <a:solidFill>
                    <a:schemeClr val="bg1"/>
                  </a:solidFill>
                </a:rPr>
                <a:t>5</a:t>
              </a:r>
            </a:p>
          </p:txBody>
        </p:sp>
      </p:grpSp>
      <p:grpSp>
        <p:nvGrpSpPr>
          <p:cNvPr id="63" name="Group 62"/>
          <p:cNvGrpSpPr/>
          <p:nvPr/>
        </p:nvGrpSpPr>
        <p:grpSpPr>
          <a:xfrm>
            <a:off x="9769818" y="3654151"/>
            <a:ext cx="2064641" cy="2037016"/>
            <a:chOff x="9769818" y="3489051"/>
            <a:chExt cx="2064641" cy="2037016"/>
          </a:xfrm>
        </p:grpSpPr>
        <p:pic>
          <p:nvPicPr>
            <p:cNvPr id="34" name="Picture 33"/>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9769818" y="3489051"/>
              <a:ext cx="2037016" cy="2037016"/>
            </a:xfrm>
            <a:prstGeom prst="rect">
              <a:avLst/>
            </a:prstGeom>
          </p:spPr>
        </p:pic>
        <p:pic>
          <p:nvPicPr>
            <p:cNvPr id="2" name="Picture 1"/>
            <p:cNvPicPr>
              <a:picLocks noChangeAspect="1"/>
            </p:cNvPicPr>
            <p:nvPr/>
          </p:nvPicPr>
          <p:blipFill>
            <a:blip r:embed="rId14"/>
            <a:stretch>
              <a:fillRect/>
            </a:stretch>
          </p:blipFill>
          <p:spPr>
            <a:xfrm>
              <a:off x="10238348" y="4208875"/>
              <a:ext cx="1075550" cy="607655"/>
            </a:xfrm>
            <a:prstGeom prst="rect">
              <a:avLst/>
            </a:prstGeom>
          </p:spPr>
        </p:pic>
        <p:sp>
          <p:nvSpPr>
            <p:cNvPr id="53" name="Oval 52"/>
            <p:cNvSpPr/>
            <p:nvPr/>
          </p:nvSpPr>
          <p:spPr>
            <a:xfrm>
              <a:off x="11189530" y="3574748"/>
              <a:ext cx="644929" cy="644929"/>
            </a:xfrm>
            <a:prstGeom prst="ellipse">
              <a:avLst/>
            </a:prstGeom>
            <a:solidFill>
              <a:srgbClr val="F52E3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2" name="TextBox 51"/>
            <p:cNvSpPr txBox="1"/>
            <p:nvPr/>
          </p:nvSpPr>
          <p:spPr>
            <a:xfrm>
              <a:off x="11340287" y="3592468"/>
              <a:ext cx="393056" cy="584775"/>
            </a:xfrm>
            <a:prstGeom prst="rect">
              <a:avLst/>
            </a:prstGeom>
            <a:noFill/>
          </p:spPr>
          <p:txBody>
            <a:bodyPr wrap="none" rtlCol="0">
              <a:spAutoFit/>
            </a:bodyPr>
            <a:lstStyle/>
            <a:p>
              <a:r>
                <a:rPr lang="en-US" sz="3200" b="1" dirty="0">
                  <a:solidFill>
                    <a:schemeClr val="bg1"/>
                  </a:solidFill>
                </a:rPr>
                <a:t>1</a:t>
              </a:r>
            </a:p>
          </p:txBody>
        </p:sp>
      </p:grpSp>
    </p:spTree>
    <p:extLst>
      <p:ext uri="{BB962C8B-B14F-4D97-AF65-F5344CB8AC3E}">
        <p14:creationId xmlns:p14="http://schemas.microsoft.com/office/powerpoint/2010/main" val="1878771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495" y="159490"/>
            <a:ext cx="2367935" cy="782946"/>
          </a:xfrm>
          <a:prstGeom prst="rect">
            <a:avLst/>
          </a:prstGeom>
        </p:spPr>
      </p:pic>
      <p:sp>
        <p:nvSpPr>
          <p:cNvPr id="41" name="TextBox 40"/>
          <p:cNvSpPr txBox="1"/>
          <p:nvPr/>
        </p:nvSpPr>
        <p:spPr>
          <a:xfrm>
            <a:off x="5111308" y="358687"/>
            <a:ext cx="1894237" cy="646331"/>
          </a:xfrm>
          <a:prstGeom prst="rect">
            <a:avLst/>
          </a:prstGeom>
          <a:noFill/>
        </p:spPr>
        <p:txBody>
          <a:bodyPr wrap="none" rtlCol="0">
            <a:spAutoFit/>
          </a:bodyPr>
          <a:lstStyle/>
          <a:p>
            <a:r>
              <a:rPr lang="en-US" sz="3600" dirty="0"/>
              <a:t>Offerings</a:t>
            </a:r>
          </a:p>
        </p:txBody>
      </p:sp>
      <p:grpSp>
        <p:nvGrpSpPr>
          <p:cNvPr id="27" name="Group 26"/>
          <p:cNvGrpSpPr/>
          <p:nvPr/>
        </p:nvGrpSpPr>
        <p:grpSpPr>
          <a:xfrm>
            <a:off x="1188999" y="1308695"/>
            <a:ext cx="9758761" cy="4685388"/>
            <a:chOff x="1188999" y="1422995"/>
            <a:chExt cx="9758761" cy="4685388"/>
          </a:xfrm>
        </p:grpSpPr>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27482" y="4590431"/>
              <a:ext cx="942975" cy="942975"/>
            </a:xfrm>
            <a:prstGeom prst="rect">
              <a:avLst/>
            </a:prstGeom>
          </p:spPr>
        </p:pic>
        <p:sp>
          <p:nvSpPr>
            <p:cNvPr id="8" name="TextBox 7"/>
            <p:cNvSpPr txBox="1"/>
            <p:nvPr/>
          </p:nvSpPr>
          <p:spPr>
            <a:xfrm>
              <a:off x="4506912" y="5646718"/>
              <a:ext cx="3105150" cy="461665"/>
            </a:xfrm>
            <a:prstGeom prst="rect">
              <a:avLst/>
            </a:prstGeom>
            <a:noFill/>
          </p:spPr>
          <p:txBody>
            <a:bodyPr wrap="square" rtlCol="0">
              <a:spAutoFit/>
            </a:bodyPr>
            <a:lstStyle/>
            <a:p>
              <a:pPr lvl="0" algn="ctr"/>
              <a:r>
                <a:rPr lang="en-US" sz="1200" b="1" dirty="0"/>
                <a:t>Accelerators/Go-to-Market Templates </a:t>
              </a:r>
            </a:p>
            <a:p>
              <a:pPr lvl="0" algn="ctr"/>
              <a:r>
                <a:rPr lang="en-US" sz="1200" b="1" dirty="0"/>
                <a:t>for (select) Industries</a:t>
              </a:r>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74300" y="2942223"/>
              <a:ext cx="942975" cy="942975"/>
            </a:xfrm>
            <a:prstGeom prst="rect">
              <a:avLst/>
            </a:prstGeom>
          </p:spPr>
        </p:pic>
        <p:sp>
          <p:nvSpPr>
            <p:cNvPr id="10" name="TextBox 9"/>
            <p:cNvSpPr txBox="1"/>
            <p:nvPr/>
          </p:nvSpPr>
          <p:spPr>
            <a:xfrm>
              <a:off x="9153981" y="3918412"/>
              <a:ext cx="1727045" cy="461665"/>
            </a:xfrm>
            <a:prstGeom prst="rect">
              <a:avLst/>
            </a:prstGeom>
            <a:noFill/>
          </p:spPr>
          <p:txBody>
            <a:bodyPr wrap="square" rtlCol="0">
              <a:spAutoFit/>
            </a:bodyPr>
            <a:lstStyle/>
            <a:p>
              <a:pPr algn="ctr"/>
              <a:r>
                <a:rPr lang="en-US" sz="1200" b="1" dirty="0"/>
                <a:t>Administrative Services </a:t>
              </a:r>
            </a:p>
            <a:p>
              <a:pPr algn="ctr"/>
              <a:r>
                <a:rPr lang="en-US" sz="1200" b="1" dirty="0"/>
                <a:t>&amp; Enhancements </a:t>
              </a: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615140" y="2928521"/>
              <a:ext cx="954087" cy="954087"/>
            </a:xfrm>
            <a:prstGeom prst="rect">
              <a:avLst/>
            </a:prstGeom>
          </p:spPr>
        </p:pic>
        <p:sp>
          <p:nvSpPr>
            <p:cNvPr id="9" name="TextBox 8"/>
            <p:cNvSpPr txBox="1"/>
            <p:nvPr/>
          </p:nvSpPr>
          <p:spPr>
            <a:xfrm>
              <a:off x="7509010" y="3924354"/>
              <a:ext cx="1185709" cy="276999"/>
            </a:xfrm>
            <a:prstGeom prst="rect">
              <a:avLst/>
            </a:prstGeom>
            <a:noFill/>
          </p:spPr>
          <p:txBody>
            <a:bodyPr wrap="none" rtlCol="0">
              <a:spAutoFit/>
            </a:bodyPr>
            <a:lstStyle/>
            <a:p>
              <a:pPr lvl="0"/>
              <a:r>
                <a:rPr lang="en-US" sz="1200" b="1" dirty="0"/>
                <a:t>Testing Services</a:t>
              </a:r>
            </a:p>
          </p:txBody>
        </p:sp>
        <p:pic>
          <p:nvPicPr>
            <p:cNvPr id="11" name="Picture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32999" y="2931110"/>
              <a:ext cx="931943" cy="951498"/>
            </a:xfrm>
            <a:prstGeom prst="rect">
              <a:avLst/>
            </a:prstGeom>
          </p:spPr>
        </p:pic>
        <p:sp>
          <p:nvSpPr>
            <p:cNvPr id="14" name="TextBox 13"/>
            <p:cNvSpPr txBox="1"/>
            <p:nvPr/>
          </p:nvSpPr>
          <p:spPr>
            <a:xfrm>
              <a:off x="5005446" y="3929686"/>
              <a:ext cx="2115259" cy="461665"/>
            </a:xfrm>
            <a:prstGeom prst="rect">
              <a:avLst/>
            </a:prstGeom>
            <a:noFill/>
          </p:spPr>
          <p:txBody>
            <a:bodyPr wrap="none" rtlCol="0">
              <a:spAutoFit/>
            </a:bodyPr>
            <a:lstStyle/>
            <a:p>
              <a:pPr lvl="0"/>
              <a:r>
                <a:rPr lang="en-US" sz="1200" b="1" dirty="0"/>
                <a:t>Implementation Effectiveness </a:t>
              </a:r>
            </a:p>
            <a:p>
              <a:pPr lvl="0" algn="ctr"/>
              <a:r>
                <a:rPr lang="en-US" sz="1200" b="1" dirty="0"/>
                <a:t>Review</a:t>
              </a:r>
            </a:p>
          </p:txBody>
        </p:sp>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37032" y="2928238"/>
              <a:ext cx="954370" cy="954370"/>
            </a:xfrm>
            <a:prstGeom prst="rect">
              <a:avLst/>
            </a:prstGeom>
          </p:spPr>
        </p:pic>
        <p:sp>
          <p:nvSpPr>
            <p:cNvPr id="16" name="TextBox 15"/>
            <p:cNvSpPr txBox="1"/>
            <p:nvPr/>
          </p:nvSpPr>
          <p:spPr>
            <a:xfrm>
              <a:off x="3420563" y="3929686"/>
              <a:ext cx="1445973" cy="276999"/>
            </a:xfrm>
            <a:prstGeom prst="rect">
              <a:avLst/>
            </a:prstGeom>
            <a:noFill/>
          </p:spPr>
          <p:txBody>
            <a:bodyPr wrap="none" rtlCol="0">
              <a:spAutoFit/>
            </a:bodyPr>
            <a:lstStyle/>
            <a:p>
              <a:r>
                <a:rPr lang="en-US" sz="1200" b="1" dirty="0"/>
                <a:t>Integration Services</a:t>
              </a:r>
            </a:p>
          </p:txBody>
        </p:sp>
        <p:pic>
          <p:nvPicPr>
            <p:cNvPr id="17" name="Picture 1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637032" y="1428744"/>
              <a:ext cx="993614" cy="993614"/>
            </a:xfrm>
            <a:prstGeom prst="rect">
              <a:avLst/>
            </a:prstGeom>
          </p:spPr>
        </p:pic>
        <p:sp>
          <p:nvSpPr>
            <p:cNvPr id="20" name="TextBox 19"/>
            <p:cNvSpPr txBox="1"/>
            <p:nvPr/>
          </p:nvSpPr>
          <p:spPr>
            <a:xfrm>
              <a:off x="1188999" y="2479571"/>
              <a:ext cx="1862882" cy="276999"/>
            </a:xfrm>
            <a:prstGeom prst="rect">
              <a:avLst/>
            </a:prstGeom>
            <a:noFill/>
          </p:spPr>
          <p:txBody>
            <a:bodyPr wrap="none" rtlCol="0">
              <a:spAutoFit/>
            </a:bodyPr>
            <a:lstStyle/>
            <a:p>
              <a:r>
                <a:rPr lang="en-US" sz="1200" b="1" dirty="0"/>
                <a:t>Custom App Development</a:t>
              </a:r>
            </a:p>
          </p:txBody>
        </p:sp>
        <p:pic>
          <p:nvPicPr>
            <p:cNvPr id="18" name="Picture 1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24895" y="1422995"/>
              <a:ext cx="1029693" cy="1029693"/>
            </a:xfrm>
            <a:prstGeom prst="rect">
              <a:avLst/>
            </a:prstGeom>
          </p:spPr>
        </p:pic>
        <p:sp>
          <p:nvSpPr>
            <p:cNvPr id="22" name="TextBox 21"/>
            <p:cNvSpPr txBox="1"/>
            <p:nvPr/>
          </p:nvSpPr>
          <p:spPr>
            <a:xfrm>
              <a:off x="3602697" y="2480821"/>
              <a:ext cx="1080745" cy="276999"/>
            </a:xfrm>
            <a:prstGeom prst="rect">
              <a:avLst/>
            </a:prstGeom>
            <a:noFill/>
          </p:spPr>
          <p:txBody>
            <a:bodyPr wrap="none" rtlCol="0">
              <a:spAutoFit/>
            </a:bodyPr>
            <a:lstStyle/>
            <a:p>
              <a:pPr lvl="0"/>
              <a:r>
                <a:rPr lang="en-US" sz="1200" b="1" dirty="0"/>
                <a:t>UX/UI Design </a:t>
              </a:r>
            </a:p>
          </p:txBody>
        </p:sp>
        <p:pic>
          <p:nvPicPr>
            <p:cNvPr id="19" name="Picture 18"/>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554033" y="1423836"/>
              <a:ext cx="1010909" cy="1010909"/>
            </a:xfrm>
            <a:prstGeom prst="rect">
              <a:avLst/>
            </a:prstGeom>
          </p:spPr>
        </p:pic>
        <p:sp>
          <p:nvSpPr>
            <p:cNvPr id="24" name="TextBox 23"/>
            <p:cNvSpPr txBox="1"/>
            <p:nvPr/>
          </p:nvSpPr>
          <p:spPr>
            <a:xfrm>
              <a:off x="5230284" y="2473376"/>
              <a:ext cx="1656287" cy="276999"/>
            </a:xfrm>
            <a:prstGeom prst="rect">
              <a:avLst/>
            </a:prstGeom>
            <a:noFill/>
          </p:spPr>
          <p:txBody>
            <a:bodyPr wrap="none" rtlCol="0">
              <a:spAutoFit/>
            </a:bodyPr>
            <a:lstStyle/>
            <a:p>
              <a:r>
                <a:rPr lang="en-US" sz="1200" b="1" dirty="0"/>
                <a:t>Call Center Integration </a:t>
              </a:r>
            </a:p>
          </p:txBody>
        </p:sp>
        <p:pic>
          <p:nvPicPr>
            <p:cNvPr id="21" name="Picture 20"/>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571798" y="1437316"/>
              <a:ext cx="997429" cy="997429"/>
            </a:xfrm>
            <a:prstGeom prst="rect">
              <a:avLst/>
            </a:prstGeom>
          </p:spPr>
        </p:pic>
        <p:sp>
          <p:nvSpPr>
            <p:cNvPr id="26" name="TextBox 25"/>
            <p:cNvSpPr txBox="1"/>
            <p:nvPr/>
          </p:nvSpPr>
          <p:spPr>
            <a:xfrm>
              <a:off x="7107267" y="2479571"/>
              <a:ext cx="1960537" cy="276999"/>
            </a:xfrm>
            <a:prstGeom prst="rect">
              <a:avLst/>
            </a:prstGeom>
            <a:noFill/>
          </p:spPr>
          <p:txBody>
            <a:bodyPr wrap="none" rtlCol="0">
              <a:spAutoFit/>
            </a:bodyPr>
            <a:lstStyle/>
            <a:p>
              <a:pPr lvl="0"/>
              <a:r>
                <a:rPr lang="en-US" sz="1200" b="1" dirty="0"/>
                <a:t>Service Process Automation</a:t>
              </a:r>
            </a:p>
          </p:txBody>
        </p:sp>
        <p:pic>
          <p:nvPicPr>
            <p:cNvPr id="23" name="Picture 2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17736" y="1453149"/>
              <a:ext cx="999539" cy="999539"/>
            </a:xfrm>
            <a:prstGeom prst="rect">
              <a:avLst/>
            </a:prstGeom>
          </p:spPr>
        </p:pic>
        <p:sp>
          <p:nvSpPr>
            <p:cNvPr id="28" name="TextBox 27"/>
            <p:cNvSpPr txBox="1"/>
            <p:nvPr/>
          </p:nvSpPr>
          <p:spPr>
            <a:xfrm>
              <a:off x="9119887" y="2479570"/>
              <a:ext cx="1827873" cy="276999"/>
            </a:xfrm>
            <a:prstGeom prst="rect">
              <a:avLst/>
            </a:prstGeom>
            <a:noFill/>
          </p:spPr>
          <p:txBody>
            <a:bodyPr wrap="none" rtlCol="0">
              <a:spAutoFit/>
            </a:bodyPr>
            <a:lstStyle/>
            <a:p>
              <a:r>
                <a:rPr lang="en-US" sz="1200" b="1" dirty="0"/>
                <a:t>Sales Process Automation</a:t>
              </a:r>
            </a:p>
          </p:txBody>
        </p:sp>
        <p:pic>
          <p:nvPicPr>
            <p:cNvPr id="25" name="Picture 2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662556" y="2928238"/>
              <a:ext cx="954370" cy="954370"/>
            </a:xfrm>
            <a:prstGeom prst="rect">
              <a:avLst/>
            </a:prstGeom>
          </p:spPr>
        </p:pic>
        <p:sp>
          <p:nvSpPr>
            <p:cNvPr id="30" name="TextBox 29"/>
            <p:cNvSpPr txBox="1"/>
            <p:nvPr/>
          </p:nvSpPr>
          <p:spPr>
            <a:xfrm>
              <a:off x="1339471" y="3922372"/>
              <a:ext cx="1530547" cy="276999"/>
            </a:xfrm>
            <a:prstGeom prst="rect">
              <a:avLst/>
            </a:prstGeom>
            <a:noFill/>
          </p:spPr>
          <p:txBody>
            <a:bodyPr wrap="none" rtlCol="0">
              <a:spAutoFit/>
            </a:bodyPr>
            <a:lstStyle/>
            <a:p>
              <a:pPr lvl="0"/>
              <a:r>
                <a:rPr lang="en-US" sz="1200" b="1" dirty="0"/>
                <a:t>Scoping and Solution</a:t>
              </a:r>
            </a:p>
          </p:txBody>
        </p:sp>
      </p:grpSp>
    </p:spTree>
    <p:extLst>
      <p:ext uri="{BB962C8B-B14F-4D97-AF65-F5344CB8AC3E}">
        <p14:creationId xmlns:p14="http://schemas.microsoft.com/office/powerpoint/2010/main" val="1026665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0" dirty="0">
                <a:latin typeface="Founders Grotesk Bold" panose="020B0803030202060203" pitchFamily="34" charset="0"/>
              </a:rPr>
              <a:t>Sandd for business</a:t>
            </a:r>
          </a:p>
        </p:txBody>
      </p:sp>
      <p:sp>
        <p:nvSpPr>
          <p:cNvPr id="3" name="Text Placeholder 2"/>
          <p:cNvSpPr>
            <a:spLocks noGrp="1"/>
          </p:cNvSpPr>
          <p:nvPr>
            <p:ph type="body" idx="1"/>
          </p:nvPr>
        </p:nvSpPr>
        <p:spPr>
          <a:xfrm>
            <a:off x="963613" y="2906713"/>
            <a:ext cx="10363200" cy="1500187"/>
          </a:xfrm>
        </p:spPr>
        <p:txBody>
          <a:bodyPr/>
          <a:lstStyle/>
          <a:p>
            <a:r>
              <a:rPr lang="en-IN" b="1" dirty="0">
                <a:latin typeface="Founders Grotesk Bold" panose="020B0803030202060203" pitchFamily="34" charset="0"/>
              </a:rPr>
              <a:t>Sales &amp; Distribution Product </a:t>
            </a:r>
          </a:p>
        </p:txBody>
      </p:sp>
    </p:spTree>
    <p:extLst>
      <p:ext uri="{BB962C8B-B14F-4D97-AF65-F5344CB8AC3E}">
        <p14:creationId xmlns:p14="http://schemas.microsoft.com/office/powerpoint/2010/main" val="201327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495" y="159490"/>
            <a:ext cx="2367935" cy="782946"/>
          </a:xfrm>
          <a:prstGeom prst="rect">
            <a:avLst/>
          </a:prstGeom>
        </p:spPr>
      </p:pic>
      <p:sp>
        <p:nvSpPr>
          <p:cNvPr id="41" name="TextBox 40"/>
          <p:cNvSpPr txBox="1"/>
          <p:nvPr/>
        </p:nvSpPr>
        <p:spPr>
          <a:xfrm>
            <a:off x="5032633" y="219036"/>
            <a:ext cx="2163477" cy="646331"/>
          </a:xfrm>
          <a:prstGeom prst="rect">
            <a:avLst/>
          </a:prstGeom>
          <a:noFill/>
        </p:spPr>
        <p:txBody>
          <a:bodyPr wrap="none" rtlCol="0">
            <a:spAutoFit/>
          </a:bodyPr>
          <a:lstStyle/>
          <a:p>
            <a:r>
              <a:rPr lang="en-US" sz="3600"/>
              <a:t>IP/Product</a:t>
            </a:r>
            <a:endParaRPr lang="en-US" sz="3600" dirty="0"/>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42744"/>
            <a:ext cx="12192000" cy="3967624"/>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0328" y="1340801"/>
            <a:ext cx="2133895" cy="822439"/>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68273" y="765937"/>
            <a:ext cx="578348" cy="578348"/>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68273" y="3728824"/>
            <a:ext cx="578348" cy="578348"/>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068273" y="1497023"/>
            <a:ext cx="578348" cy="578348"/>
          </a:xfrm>
          <a:prstGeom prst="rect">
            <a:avLst/>
          </a:prstGeom>
        </p:spPr>
      </p:pic>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068273" y="2978467"/>
            <a:ext cx="578348" cy="578348"/>
          </a:xfrm>
          <a:prstGeom prst="rect">
            <a:avLst/>
          </a:prstGeom>
        </p:spPr>
      </p:pic>
      <p:pic>
        <p:nvPicPr>
          <p:cNvPr id="11" name="Picture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068273" y="2228110"/>
            <a:ext cx="578348" cy="578348"/>
          </a:xfrm>
          <a:prstGeom prst="rect">
            <a:avLst/>
          </a:prstGeom>
        </p:spPr>
      </p:pic>
      <p:sp>
        <p:nvSpPr>
          <p:cNvPr id="13" name="TextBox 12"/>
          <p:cNvSpPr txBox="1"/>
          <p:nvPr/>
        </p:nvSpPr>
        <p:spPr>
          <a:xfrm>
            <a:off x="9712825" y="3751743"/>
            <a:ext cx="2074222" cy="738664"/>
          </a:xfrm>
          <a:prstGeom prst="rect">
            <a:avLst/>
          </a:prstGeom>
          <a:noFill/>
        </p:spPr>
        <p:txBody>
          <a:bodyPr wrap="none" rtlCol="0">
            <a:spAutoFit/>
          </a:bodyPr>
          <a:lstStyle/>
          <a:p>
            <a:r>
              <a:rPr lang="en-US" sz="1400" dirty="0"/>
              <a:t>Minimum time to procure</a:t>
            </a:r>
          </a:p>
          <a:p>
            <a:r>
              <a:rPr lang="en-US" sz="1400" dirty="0"/>
              <a:t>and deploy</a:t>
            </a:r>
          </a:p>
          <a:p>
            <a:endParaRPr lang="en-US" sz="1400" dirty="0"/>
          </a:p>
        </p:txBody>
      </p:sp>
      <p:sp>
        <p:nvSpPr>
          <p:cNvPr id="15" name="TextBox 14"/>
          <p:cNvSpPr txBox="1"/>
          <p:nvPr/>
        </p:nvSpPr>
        <p:spPr>
          <a:xfrm>
            <a:off x="9712825" y="2988891"/>
            <a:ext cx="1918667" cy="738664"/>
          </a:xfrm>
          <a:prstGeom prst="rect">
            <a:avLst/>
          </a:prstGeom>
          <a:noFill/>
        </p:spPr>
        <p:txBody>
          <a:bodyPr wrap="none" rtlCol="0">
            <a:spAutoFit/>
          </a:bodyPr>
          <a:lstStyle/>
          <a:p>
            <a:r>
              <a:rPr lang="en-US" sz="1400" dirty="0"/>
              <a:t>Less capital investment,</a:t>
            </a:r>
          </a:p>
          <a:p>
            <a:r>
              <a:rPr lang="en-US" sz="1400" dirty="0"/>
              <a:t>low risk</a:t>
            </a:r>
          </a:p>
          <a:p>
            <a:endParaRPr lang="en-US" sz="1400" dirty="0"/>
          </a:p>
        </p:txBody>
      </p:sp>
      <p:sp>
        <p:nvSpPr>
          <p:cNvPr id="16" name="TextBox 15"/>
          <p:cNvSpPr txBox="1"/>
          <p:nvPr/>
        </p:nvSpPr>
        <p:spPr>
          <a:xfrm>
            <a:off x="9712825" y="2317944"/>
            <a:ext cx="970907" cy="523220"/>
          </a:xfrm>
          <a:prstGeom prst="rect">
            <a:avLst/>
          </a:prstGeom>
          <a:noFill/>
        </p:spPr>
        <p:txBody>
          <a:bodyPr wrap="none" rtlCol="0">
            <a:spAutoFit/>
          </a:bodyPr>
          <a:lstStyle/>
          <a:p>
            <a:r>
              <a:rPr lang="en-US" sz="1400" dirty="0"/>
              <a:t>Pay-by-use</a:t>
            </a:r>
          </a:p>
          <a:p>
            <a:endParaRPr lang="en-US" sz="1400" dirty="0"/>
          </a:p>
        </p:txBody>
      </p:sp>
      <p:sp>
        <p:nvSpPr>
          <p:cNvPr id="17" name="TextBox 16"/>
          <p:cNvSpPr txBox="1"/>
          <p:nvPr/>
        </p:nvSpPr>
        <p:spPr>
          <a:xfrm>
            <a:off x="9741010" y="1481154"/>
            <a:ext cx="1391728" cy="738664"/>
          </a:xfrm>
          <a:prstGeom prst="rect">
            <a:avLst/>
          </a:prstGeom>
          <a:noFill/>
        </p:spPr>
        <p:txBody>
          <a:bodyPr wrap="none" rtlCol="0">
            <a:spAutoFit/>
          </a:bodyPr>
          <a:lstStyle/>
          <a:p>
            <a:r>
              <a:rPr lang="en-US" sz="1400" dirty="0"/>
              <a:t>Secure online </a:t>
            </a:r>
          </a:p>
          <a:p>
            <a:r>
              <a:rPr lang="en-US" sz="1400" dirty="0"/>
              <a:t>cloud-based app</a:t>
            </a:r>
          </a:p>
          <a:p>
            <a:endParaRPr lang="en-US" sz="1400" dirty="0"/>
          </a:p>
        </p:txBody>
      </p:sp>
      <p:sp>
        <p:nvSpPr>
          <p:cNvPr id="18" name="TextBox 17"/>
          <p:cNvSpPr txBox="1"/>
          <p:nvPr/>
        </p:nvSpPr>
        <p:spPr>
          <a:xfrm>
            <a:off x="9741559" y="771063"/>
            <a:ext cx="1586332" cy="523220"/>
          </a:xfrm>
          <a:prstGeom prst="rect">
            <a:avLst/>
          </a:prstGeom>
          <a:noFill/>
        </p:spPr>
        <p:txBody>
          <a:bodyPr wrap="none" rtlCol="0">
            <a:spAutoFit/>
          </a:bodyPr>
          <a:lstStyle/>
          <a:p>
            <a:r>
              <a:rPr lang="en-US" sz="1400" dirty="0"/>
              <a:t>Scope to customize</a:t>
            </a:r>
          </a:p>
          <a:p>
            <a:r>
              <a:rPr lang="en-US" sz="1400" dirty="0"/>
              <a:t>and scale</a:t>
            </a:r>
          </a:p>
        </p:txBody>
      </p:sp>
      <p:sp>
        <p:nvSpPr>
          <p:cNvPr id="22" name="TextBox 21"/>
          <p:cNvSpPr txBox="1"/>
          <p:nvPr/>
        </p:nvSpPr>
        <p:spPr>
          <a:xfrm>
            <a:off x="5160749" y="4976217"/>
            <a:ext cx="2941265" cy="892552"/>
          </a:xfrm>
          <a:prstGeom prst="rect">
            <a:avLst/>
          </a:prstGeom>
          <a:noFill/>
        </p:spPr>
        <p:txBody>
          <a:bodyPr wrap="square" rtlCol="0">
            <a:spAutoFit/>
          </a:bodyPr>
          <a:lstStyle/>
          <a:p>
            <a:r>
              <a:rPr lang="en-US" sz="1300" dirty="0"/>
              <a:t>The app, which literally sits on top of the user’s existing Salesforce platform, is comprehensive, customizable and scalable. </a:t>
            </a:r>
          </a:p>
        </p:txBody>
      </p:sp>
      <p:sp>
        <p:nvSpPr>
          <p:cNvPr id="23" name="TextBox 22"/>
          <p:cNvSpPr txBox="1"/>
          <p:nvPr/>
        </p:nvSpPr>
        <p:spPr>
          <a:xfrm>
            <a:off x="801495" y="4976217"/>
            <a:ext cx="3568495" cy="892552"/>
          </a:xfrm>
          <a:prstGeom prst="rect">
            <a:avLst/>
          </a:prstGeom>
          <a:noFill/>
        </p:spPr>
        <p:txBody>
          <a:bodyPr wrap="square" rtlCol="0">
            <a:spAutoFit/>
          </a:bodyPr>
          <a:lstStyle/>
          <a:p>
            <a:r>
              <a:rPr lang="en-US" sz="1300" dirty="0"/>
              <a:t>SandD is a mobile-focused, flexible and versatile cloud-based Sales &amp; Distribution product built on Force.com platform and Salesforce1 to add mobility to your sales and help boost revenues. </a:t>
            </a:r>
          </a:p>
        </p:txBody>
      </p:sp>
      <p:sp>
        <p:nvSpPr>
          <p:cNvPr id="24" name="TextBox 23"/>
          <p:cNvSpPr txBox="1"/>
          <p:nvPr/>
        </p:nvSpPr>
        <p:spPr>
          <a:xfrm>
            <a:off x="9029185" y="4776162"/>
            <a:ext cx="2699691" cy="1092607"/>
          </a:xfrm>
          <a:prstGeom prst="rect">
            <a:avLst/>
          </a:prstGeom>
          <a:noFill/>
        </p:spPr>
        <p:txBody>
          <a:bodyPr wrap="square" rtlCol="0">
            <a:spAutoFit/>
          </a:bodyPr>
          <a:lstStyle/>
          <a:p>
            <a:endParaRPr lang="en-US" sz="1300" dirty="0"/>
          </a:p>
          <a:p>
            <a:r>
              <a:rPr lang="en-US" sz="1300" dirty="0"/>
              <a:t>It can be used by any industry, for any size of business operations. The product is available on the Salesforce App Exchange.</a:t>
            </a:r>
          </a:p>
        </p:txBody>
      </p:sp>
      <p:pic>
        <p:nvPicPr>
          <p:cNvPr id="21" name="Picture 2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2553" y="5067433"/>
            <a:ext cx="45719" cy="801336"/>
          </a:xfrm>
          <a:prstGeom prst="rect">
            <a:avLst/>
          </a:prstGeom>
        </p:spPr>
      </p:pic>
      <p:pic>
        <p:nvPicPr>
          <p:cNvPr id="27" name="Picture 2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099368" y="5067433"/>
            <a:ext cx="45719" cy="801336"/>
          </a:xfrm>
          <a:prstGeom prst="rect">
            <a:avLst/>
          </a:prstGeom>
        </p:spPr>
      </p:pic>
      <p:pic>
        <p:nvPicPr>
          <p:cNvPr id="29" name="Picture 28"/>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94024" y="5067433"/>
            <a:ext cx="45719" cy="801336"/>
          </a:xfrm>
          <a:prstGeom prst="rect">
            <a:avLst/>
          </a:prstGeom>
        </p:spPr>
      </p:pic>
      <p:pic>
        <p:nvPicPr>
          <p:cNvPr id="25" name="Picture 2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714550" y="1114116"/>
            <a:ext cx="5793215" cy="3504981"/>
          </a:xfrm>
          <a:prstGeom prst="rect">
            <a:avLst/>
          </a:prstGeom>
        </p:spPr>
      </p:pic>
    </p:spTree>
    <p:extLst>
      <p:ext uri="{BB962C8B-B14F-4D97-AF65-F5344CB8AC3E}">
        <p14:creationId xmlns:p14="http://schemas.microsoft.com/office/powerpoint/2010/main" val="1327663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495" y="159490"/>
            <a:ext cx="2367935" cy="782946"/>
          </a:xfrm>
          <a:prstGeom prst="rect">
            <a:avLst/>
          </a:prstGeom>
        </p:spPr>
      </p:pic>
      <p:sp>
        <p:nvSpPr>
          <p:cNvPr id="41" name="TextBox 40"/>
          <p:cNvSpPr txBox="1"/>
          <p:nvPr/>
        </p:nvSpPr>
        <p:spPr>
          <a:xfrm>
            <a:off x="5037865" y="230969"/>
            <a:ext cx="2163477" cy="646331"/>
          </a:xfrm>
          <a:prstGeom prst="rect">
            <a:avLst/>
          </a:prstGeom>
          <a:noFill/>
        </p:spPr>
        <p:txBody>
          <a:bodyPr wrap="none" rtlCol="0">
            <a:spAutoFit/>
          </a:bodyPr>
          <a:lstStyle/>
          <a:p>
            <a:r>
              <a:rPr lang="en-US" sz="3600"/>
              <a:t>IP/Product</a:t>
            </a:r>
            <a:endParaRPr lang="en-US" sz="3600" dirty="0"/>
          </a:p>
        </p:txBody>
      </p:sp>
      <p:sp>
        <p:nvSpPr>
          <p:cNvPr id="2" name="TextBox 1"/>
          <p:cNvSpPr txBox="1"/>
          <p:nvPr/>
        </p:nvSpPr>
        <p:spPr>
          <a:xfrm>
            <a:off x="439752" y="1588662"/>
            <a:ext cx="11563562" cy="706604"/>
          </a:xfrm>
          <a:prstGeom prst="rect">
            <a:avLst/>
          </a:prstGeom>
          <a:noFill/>
        </p:spPr>
        <p:txBody>
          <a:bodyPr wrap="square" rtlCol="0">
            <a:spAutoFit/>
          </a:bodyPr>
          <a:lstStyle/>
          <a:p>
            <a:pPr>
              <a:lnSpc>
                <a:spcPct val="130000"/>
              </a:lnSpc>
            </a:pPr>
            <a:r>
              <a:rPr lang="en-IN" sz="1600" dirty="0"/>
              <a:t>SandD has three main parts that enable the Field force - starting from the top level Head or Manager to the grass root level Executive or Field Force: Planning, Execution, Order-taking &amp; Fulfilment. </a:t>
            </a:r>
            <a:endParaRPr lang="en-US" sz="1600" dirty="0"/>
          </a:p>
        </p:txBody>
      </p:sp>
      <p:sp>
        <p:nvSpPr>
          <p:cNvPr id="5" name="TextBox 4"/>
          <p:cNvSpPr txBox="1"/>
          <p:nvPr/>
        </p:nvSpPr>
        <p:spPr>
          <a:xfrm>
            <a:off x="439752" y="1162652"/>
            <a:ext cx="1454244" cy="461665"/>
          </a:xfrm>
          <a:prstGeom prst="rect">
            <a:avLst/>
          </a:prstGeom>
          <a:noFill/>
        </p:spPr>
        <p:txBody>
          <a:bodyPr wrap="none" rtlCol="0">
            <a:spAutoFit/>
          </a:bodyPr>
          <a:lstStyle/>
          <a:p>
            <a:r>
              <a:rPr lang="en-IN" sz="2400" b="1" dirty="0">
                <a:solidFill>
                  <a:srgbClr val="F52E3E"/>
                </a:solidFill>
              </a:rPr>
              <a:t>FEATURES</a:t>
            </a:r>
          </a:p>
        </p:txBody>
      </p:sp>
      <p:sp>
        <p:nvSpPr>
          <p:cNvPr id="7" name="TextBox 6"/>
          <p:cNvSpPr txBox="1"/>
          <p:nvPr/>
        </p:nvSpPr>
        <p:spPr>
          <a:xfrm>
            <a:off x="609876" y="2734130"/>
            <a:ext cx="2897696" cy="646331"/>
          </a:xfrm>
          <a:prstGeom prst="rect">
            <a:avLst/>
          </a:prstGeom>
          <a:noFill/>
        </p:spPr>
        <p:txBody>
          <a:bodyPr wrap="square" rtlCol="0">
            <a:spAutoFit/>
          </a:bodyPr>
          <a:lstStyle/>
          <a:p>
            <a:r>
              <a:rPr lang="en-US" sz="1200" b="1" dirty="0"/>
              <a:t>Goals and Targets</a:t>
            </a:r>
          </a:p>
          <a:p>
            <a:r>
              <a:rPr lang="en-US" sz="1200" dirty="0"/>
              <a:t>Uncover unlimited possibilities in sales</a:t>
            </a:r>
          </a:p>
          <a:p>
            <a:endParaRPr lang="en-US" sz="1200" dirty="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50730" y="2821866"/>
            <a:ext cx="75758" cy="310116"/>
          </a:xfrm>
          <a:prstGeom prst="rect">
            <a:avLst/>
          </a:prstGeom>
        </p:spPr>
      </p:pic>
      <p:sp>
        <p:nvSpPr>
          <p:cNvPr id="10" name="TextBox 9"/>
          <p:cNvSpPr txBox="1"/>
          <p:nvPr/>
        </p:nvSpPr>
        <p:spPr>
          <a:xfrm>
            <a:off x="3936107" y="2737673"/>
            <a:ext cx="3302893" cy="646331"/>
          </a:xfrm>
          <a:prstGeom prst="rect">
            <a:avLst/>
          </a:prstGeom>
          <a:noFill/>
        </p:spPr>
        <p:txBody>
          <a:bodyPr wrap="square" rtlCol="0">
            <a:spAutoFit/>
          </a:bodyPr>
          <a:lstStyle/>
          <a:p>
            <a:r>
              <a:rPr lang="en-US" sz="1200" b="1" dirty="0"/>
              <a:t>Real Time Location Tracking with Dynamic Maps</a:t>
            </a:r>
          </a:p>
          <a:p>
            <a:r>
              <a:rPr lang="en-US" sz="1200" dirty="0"/>
              <a:t>Reach your destination faster</a:t>
            </a:r>
          </a:p>
          <a:p>
            <a:endParaRPr lang="en-US" sz="1200" dirty="0"/>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6962" y="2825409"/>
            <a:ext cx="75758" cy="310116"/>
          </a:xfrm>
          <a:prstGeom prst="rect">
            <a:avLst/>
          </a:prstGeom>
        </p:spPr>
      </p:pic>
      <p:sp>
        <p:nvSpPr>
          <p:cNvPr id="12" name="TextBox 11"/>
          <p:cNvSpPr txBox="1"/>
          <p:nvPr/>
        </p:nvSpPr>
        <p:spPr>
          <a:xfrm>
            <a:off x="3936107" y="3310107"/>
            <a:ext cx="2606797" cy="646331"/>
          </a:xfrm>
          <a:prstGeom prst="rect">
            <a:avLst/>
          </a:prstGeom>
          <a:noFill/>
        </p:spPr>
        <p:txBody>
          <a:bodyPr wrap="square" rtlCol="0">
            <a:spAutoFit/>
          </a:bodyPr>
          <a:lstStyle/>
          <a:p>
            <a:r>
              <a:rPr lang="en-US" sz="1200" b="1" dirty="0"/>
              <a:t>Single Screen Dashboard View</a:t>
            </a:r>
          </a:p>
          <a:p>
            <a:r>
              <a:rPr lang="en-US" sz="1200" dirty="0"/>
              <a:t>Day at a glance</a:t>
            </a:r>
          </a:p>
          <a:p>
            <a:endParaRPr lang="en-US" sz="1200" dirty="0"/>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6962" y="3397843"/>
            <a:ext cx="75758" cy="310116"/>
          </a:xfrm>
          <a:prstGeom prst="rect">
            <a:avLst/>
          </a:prstGeom>
        </p:spPr>
      </p:pic>
      <p:sp>
        <p:nvSpPr>
          <p:cNvPr id="14" name="TextBox 13"/>
          <p:cNvSpPr txBox="1"/>
          <p:nvPr/>
        </p:nvSpPr>
        <p:spPr>
          <a:xfrm>
            <a:off x="609876" y="3341158"/>
            <a:ext cx="2793800" cy="646331"/>
          </a:xfrm>
          <a:prstGeom prst="rect">
            <a:avLst/>
          </a:prstGeom>
          <a:noFill/>
        </p:spPr>
        <p:txBody>
          <a:bodyPr wrap="square" rtlCol="0">
            <a:spAutoFit/>
          </a:bodyPr>
          <a:lstStyle/>
          <a:p>
            <a:r>
              <a:rPr lang="en-US" sz="1200" b="1" dirty="0"/>
              <a:t>Permanent Journey Plan</a:t>
            </a:r>
          </a:p>
          <a:p>
            <a:r>
              <a:rPr lang="en-US" sz="1200" dirty="0"/>
              <a:t>Plan your visit in advance</a:t>
            </a:r>
          </a:p>
          <a:p>
            <a:endParaRPr lang="en-US" sz="1200" dirty="0"/>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50730" y="3428894"/>
            <a:ext cx="75758" cy="310116"/>
          </a:xfrm>
          <a:prstGeom prst="rect">
            <a:avLst/>
          </a:prstGeom>
        </p:spPr>
      </p:pic>
      <p:sp>
        <p:nvSpPr>
          <p:cNvPr id="16" name="TextBox 15"/>
          <p:cNvSpPr txBox="1"/>
          <p:nvPr/>
        </p:nvSpPr>
        <p:spPr>
          <a:xfrm>
            <a:off x="609875" y="4491463"/>
            <a:ext cx="2767803" cy="646331"/>
          </a:xfrm>
          <a:prstGeom prst="rect">
            <a:avLst/>
          </a:prstGeom>
          <a:noFill/>
        </p:spPr>
        <p:txBody>
          <a:bodyPr wrap="square" rtlCol="0">
            <a:spAutoFit/>
          </a:bodyPr>
          <a:lstStyle/>
          <a:p>
            <a:r>
              <a:rPr lang="en-US" sz="1200" b="1" dirty="0"/>
              <a:t>Data to Enrich Interaction Experience</a:t>
            </a:r>
          </a:p>
          <a:p>
            <a:r>
              <a:rPr lang="en-US" sz="1200" dirty="0"/>
              <a:t>Manage distributor accounts better</a:t>
            </a:r>
          </a:p>
          <a:p>
            <a:endParaRPr lang="en-US" sz="1200" dirty="0"/>
          </a:p>
        </p:txBody>
      </p: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50730" y="4579199"/>
            <a:ext cx="75758" cy="310116"/>
          </a:xfrm>
          <a:prstGeom prst="rect">
            <a:avLst/>
          </a:prstGeom>
        </p:spPr>
      </p:pic>
      <p:sp>
        <p:nvSpPr>
          <p:cNvPr id="18" name="TextBox 17"/>
          <p:cNvSpPr txBox="1"/>
          <p:nvPr/>
        </p:nvSpPr>
        <p:spPr>
          <a:xfrm>
            <a:off x="3936108" y="3917135"/>
            <a:ext cx="2606796" cy="646331"/>
          </a:xfrm>
          <a:prstGeom prst="rect">
            <a:avLst/>
          </a:prstGeom>
          <a:noFill/>
        </p:spPr>
        <p:txBody>
          <a:bodyPr wrap="square" rtlCol="0">
            <a:spAutoFit/>
          </a:bodyPr>
          <a:lstStyle/>
          <a:p>
            <a:r>
              <a:rPr lang="en-US" sz="1200" b="1" dirty="0"/>
              <a:t>Planned Vs Actual</a:t>
            </a:r>
          </a:p>
          <a:p>
            <a:r>
              <a:rPr lang="en-US" sz="1200" dirty="0"/>
              <a:t>Take stock after each visit</a:t>
            </a:r>
          </a:p>
          <a:p>
            <a:endParaRPr lang="en-US" sz="1200" dirty="0"/>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6962" y="4004871"/>
            <a:ext cx="75758" cy="310116"/>
          </a:xfrm>
          <a:prstGeom prst="rect">
            <a:avLst/>
          </a:prstGeom>
        </p:spPr>
      </p:pic>
      <p:sp>
        <p:nvSpPr>
          <p:cNvPr id="20" name="TextBox 19"/>
          <p:cNvSpPr txBox="1"/>
          <p:nvPr/>
        </p:nvSpPr>
        <p:spPr>
          <a:xfrm>
            <a:off x="609875" y="3919029"/>
            <a:ext cx="2767803" cy="646331"/>
          </a:xfrm>
          <a:prstGeom prst="rect">
            <a:avLst/>
          </a:prstGeom>
          <a:noFill/>
        </p:spPr>
        <p:txBody>
          <a:bodyPr wrap="square" rtlCol="0">
            <a:spAutoFit/>
          </a:bodyPr>
          <a:lstStyle/>
          <a:p>
            <a:r>
              <a:rPr lang="en-US" sz="1200" b="1" dirty="0"/>
              <a:t>Reports and Dashboards</a:t>
            </a:r>
          </a:p>
          <a:p>
            <a:r>
              <a:rPr lang="en-US" sz="1200" dirty="0"/>
              <a:t>Have a grip on everything</a:t>
            </a:r>
          </a:p>
          <a:p>
            <a:endParaRPr lang="en-US" sz="1200" dirty="0"/>
          </a:p>
        </p:txBody>
      </p:sp>
      <p:pic>
        <p:nvPicPr>
          <p:cNvPr id="21" name="Picture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50730" y="4006765"/>
            <a:ext cx="75758" cy="310116"/>
          </a:xfrm>
          <a:prstGeom prst="rect">
            <a:avLst/>
          </a:prstGeom>
        </p:spPr>
      </p:pic>
      <p:sp>
        <p:nvSpPr>
          <p:cNvPr id="22" name="TextBox 21"/>
          <p:cNvSpPr txBox="1"/>
          <p:nvPr/>
        </p:nvSpPr>
        <p:spPr>
          <a:xfrm>
            <a:off x="609875" y="5069334"/>
            <a:ext cx="2504525" cy="646331"/>
          </a:xfrm>
          <a:prstGeom prst="rect">
            <a:avLst/>
          </a:prstGeom>
          <a:noFill/>
        </p:spPr>
        <p:txBody>
          <a:bodyPr wrap="square" rtlCol="0">
            <a:spAutoFit/>
          </a:bodyPr>
          <a:lstStyle/>
          <a:p>
            <a:r>
              <a:rPr lang="en-US" sz="1200" b="1" dirty="0"/>
              <a:t>Order Management</a:t>
            </a:r>
          </a:p>
          <a:p>
            <a:r>
              <a:rPr lang="en-US" sz="1200" dirty="0"/>
              <a:t>Wrap up business before going home</a:t>
            </a:r>
          </a:p>
          <a:p>
            <a:endParaRPr lang="en-US" sz="1200" dirty="0"/>
          </a:p>
        </p:txBody>
      </p:sp>
      <p:pic>
        <p:nvPicPr>
          <p:cNvPr id="23" name="Picture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50730" y="5157070"/>
            <a:ext cx="75758" cy="310116"/>
          </a:xfrm>
          <a:prstGeom prst="rect">
            <a:avLst/>
          </a:prstGeom>
        </p:spPr>
      </p:pic>
      <p:sp>
        <p:nvSpPr>
          <p:cNvPr id="24" name="TextBox 23"/>
          <p:cNvSpPr txBox="1"/>
          <p:nvPr/>
        </p:nvSpPr>
        <p:spPr>
          <a:xfrm>
            <a:off x="3936107" y="4495006"/>
            <a:ext cx="2883793" cy="646331"/>
          </a:xfrm>
          <a:prstGeom prst="rect">
            <a:avLst/>
          </a:prstGeom>
          <a:noFill/>
        </p:spPr>
        <p:txBody>
          <a:bodyPr wrap="square" rtlCol="0">
            <a:spAutoFit/>
          </a:bodyPr>
          <a:lstStyle/>
          <a:p>
            <a:r>
              <a:rPr lang="en-US" sz="1200" b="1" dirty="0"/>
              <a:t>Customized field campaigns</a:t>
            </a:r>
          </a:p>
          <a:p>
            <a:r>
              <a:rPr lang="en-US" sz="1200" dirty="0"/>
              <a:t>Maximize on marketing schemes</a:t>
            </a:r>
          </a:p>
          <a:p>
            <a:endParaRPr lang="en-US" sz="1200" dirty="0"/>
          </a:p>
        </p:txBody>
      </p:sp>
      <p:pic>
        <p:nvPicPr>
          <p:cNvPr id="25" name="Pictur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6962" y="4582742"/>
            <a:ext cx="75758" cy="310116"/>
          </a:xfrm>
          <a:prstGeom prst="rect">
            <a:avLst/>
          </a:prstGeom>
        </p:spPr>
      </p:pic>
      <p:sp>
        <p:nvSpPr>
          <p:cNvPr id="26" name="TextBox 25"/>
          <p:cNvSpPr txBox="1"/>
          <p:nvPr/>
        </p:nvSpPr>
        <p:spPr>
          <a:xfrm>
            <a:off x="3936107" y="5069334"/>
            <a:ext cx="3495687" cy="646331"/>
          </a:xfrm>
          <a:prstGeom prst="rect">
            <a:avLst/>
          </a:prstGeom>
          <a:noFill/>
        </p:spPr>
        <p:txBody>
          <a:bodyPr wrap="square" rtlCol="0">
            <a:spAutoFit/>
          </a:bodyPr>
          <a:lstStyle/>
          <a:p>
            <a:r>
              <a:rPr lang="en-US" sz="1200" b="1" dirty="0"/>
              <a:t>Simplified Integration with Third-Party Systems</a:t>
            </a:r>
          </a:p>
          <a:p>
            <a:r>
              <a:rPr lang="en-US" sz="1200" dirty="0"/>
              <a:t>Ease of integration</a:t>
            </a:r>
          </a:p>
          <a:p>
            <a:endParaRPr lang="en-US" sz="1200" dirty="0"/>
          </a:p>
        </p:txBody>
      </p:sp>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6962" y="5157070"/>
            <a:ext cx="75758" cy="310116"/>
          </a:xfrm>
          <a:prstGeom prst="rect">
            <a:avLst/>
          </a:prstGeom>
        </p:spPr>
      </p:pic>
      <p:sp>
        <p:nvSpPr>
          <p:cNvPr id="39" name="TextBox 38"/>
          <p:cNvSpPr txBox="1"/>
          <p:nvPr/>
        </p:nvSpPr>
        <p:spPr>
          <a:xfrm>
            <a:off x="7558533" y="3927502"/>
            <a:ext cx="1512273" cy="307777"/>
          </a:xfrm>
          <a:prstGeom prst="rect">
            <a:avLst/>
          </a:prstGeom>
          <a:noFill/>
        </p:spPr>
        <p:txBody>
          <a:bodyPr wrap="none" rtlCol="0">
            <a:spAutoFit/>
          </a:bodyPr>
          <a:lstStyle/>
          <a:p>
            <a:r>
              <a:rPr lang="en-US" sz="1400" dirty="0"/>
              <a:t>Financial Products</a:t>
            </a:r>
          </a:p>
        </p:txBody>
      </p:sp>
      <p:grpSp>
        <p:nvGrpSpPr>
          <p:cNvPr id="30" name="Group 29"/>
          <p:cNvGrpSpPr/>
          <p:nvPr/>
        </p:nvGrpSpPr>
        <p:grpSpPr>
          <a:xfrm>
            <a:off x="7660394" y="2624290"/>
            <a:ext cx="4124462" cy="2851933"/>
            <a:chOff x="7660394" y="2624290"/>
            <a:chExt cx="4124462" cy="2851933"/>
          </a:xfrm>
        </p:grpSpPr>
        <p:sp>
          <p:nvSpPr>
            <p:cNvPr id="6" name="Rectangle 5"/>
            <p:cNvSpPr/>
            <p:nvPr/>
          </p:nvSpPr>
          <p:spPr>
            <a:xfrm>
              <a:off x="7698494" y="2632524"/>
              <a:ext cx="4077976" cy="330320"/>
            </a:xfrm>
            <a:prstGeom prst="rect">
              <a:avLst/>
            </a:prstGeom>
            <a:solidFill>
              <a:srgbClr val="FF6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7660394" y="2624290"/>
              <a:ext cx="4124462" cy="338554"/>
            </a:xfrm>
            <a:prstGeom prst="rect">
              <a:avLst/>
            </a:prstGeom>
            <a:noFill/>
          </p:spPr>
          <p:txBody>
            <a:bodyPr wrap="none" rtlCol="0">
              <a:spAutoFit/>
            </a:bodyPr>
            <a:lstStyle/>
            <a:p>
              <a:r>
                <a:rPr lang="en-US" sz="1600" b="1" dirty="0">
                  <a:solidFill>
                    <a:schemeClr val="bg1"/>
                  </a:solidFill>
                </a:rPr>
                <a:t> Our app can be used by a variety of industries</a:t>
              </a:r>
            </a:p>
          </p:txBody>
        </p:sp>
        <p:pic>
          <p:nvPicPr>
            <p:cNvPr id="29" name="Picture 2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28658" y="3193250"/>
              <a:ext cx="772025" cy="772025"/>
            </a:xfrm>
            <a:prstGeom prst="rect">
              <a:avLst/>
            </a:prstGeom>
          </p:spPr>
        </p:pic>
        <p:pic>
          <p:nvPicPr>
            <p:cNvPr id="34" name="Picture 3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66531" y="3187529"/>
              <a:ext cx="772025" cy="772025"/>
            </a:xfrm>
            <a:prstGeom prst="rect">
              <a:avLst/>
            </a:prstGeom>
          </p:spPr>
        </p:pic>
        <p:pic>
          <p:nvPicPr>
            <p:cNvPr id="35" name="Picture 3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28786" y="3187529"/>
              <a:ext cx="772025" cy="772025"/>
            </a:xfrm>
            <a:prstGeom prst="rect">
              <a:avLst/>
            </a:prstGeom>
          </p:spPr>
        </p:pic>
        <p:pic>
          <p:nvPicPr>
            <p:cNvPr id="36" name="Picture 3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52459" y="4433233"/>
              <a:ext cx="772025" cy="772025"/>
            </a:xfrm>
            <a:prstGeom prst="rect">
              <a:avLst/>
            </a:prstGeom>
          </p:spPr>
        </p:pic>
        <p:pic>
          <p:nvPicPr>
            <p:cNvPr id="37" name="Picture 3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10701" y="4433233"/>
              <a:ext cx="772025" cy="772025"/>
            </a:xfrm>
            <a:prstGeom prst="rect">
              <a:avLst/>
            </a:prstGeom>
          </p:spPr>
        </p:pic>
        <p:sp>
          <p:nvSpPr>
            <p:cNvPr id="3" name="TextBox 2"/>
            <p:cNvSpPr txBox="1"/>
            <p:nvPr/>
          </p:nvSpPr>
          <p:spPr>
            <a:xfrm>
              <a:off x="8791739" y="5168446"/>
              <a:ext cx="628890" cy="307777"/>
            </a:xfrm>
            <a:prstGeom prst="rect">
              <a:avLst/>
            </a:prstGeom>
            <a:noFill/>
          </p:spPr>
          <p:txBody>
            <a:bodyPr wrap="none" rtlCol="0">
              <a:spAutoFit/>
            </a:bodyPr>
            <a:lstStyle/>
            <a:p>
              <a:r>
                <a:rPr lang="en-US" sz="1400" dirty="0"/>
                <a:t>FMCG</a:t>
              </a:r>
            </a:p>
          </p:txBody>
        </p:sp>
        <p:sp>
          <p:nvSpPr>
            <p:cNvPr id="33" name="TextBox 32"/>
            <p:cNvSpPr txBox="1"/>
            <p:nvPr/>
          </p:nvSpPr>
          <p:spPr>
            <a:xfrm>
              <a:off x="9905220" y="5168446"/>
              <a:ext cx="1266501" cy="307777"/>
            </a:xfrm>
            <a:prstGeom prst="rect">
              <a:avLst/>
            </a:prstGeom>
            <a:noFill/>
          </p:spPr>
          <p:txBody>
            <a:bodyPr wrap="none" rtlCol="0">
              <a:spAutoFit/>
            </a:bodyPr>
            <a:lstStyle/>
            <a:p>
              <a:r>
                <a:rPr lang="en-US" sz="1400" dirty="0"/>
                <a:t>Manufacturing</a:t>
              </a:r>
            </a:p>
          </p:txBody>
        </p:sp>
        <p:sp>
          <p:nvSpPr>
            <p:cNvPr id="40" name="TextBox 39"/>
            <p:cNvSpPr txBox="1"/>
            <p:nvPr/>
          </p:nvSpPr>
          <p:spPr>
            <a:xfrm>
              <a:off x="9357819" y="3926716"/>
              <a:ext cx="789447" cy="307777"/>
            </a:xfrm>
            <a:prstGeom prst="rect">
              <a:avLst/>
            </a:prstGeom>
            <a:noFill/>
          </p:spPr>
          <p:txBody>
            <a:bodyPr wrap="none" rtlCol="0">
              <a:spAutoFit/>
            </a:bodyPr>
            <a:lstStyle/>
            <a:p>
              <a:r>
                <a:rPr lang="en-US" sz="1400" dirty="0"/>
                <a:t>Telecom</a:t>
              </a:r>
            </a:p>
          </p:txBody>
        </p:sp>
        <p:sp>
          <p:nvSpPr>
            <p:cNvPr id="42" name="TextBox 41"/>
            <p:cNvSpPr txBox="1"/>
            <p:nvPr/>
          </p:nvSpPr>
          <p:spPr>
            <a:xfrm>
              <a:off x="10849153" y="3905604"/>
              <a:ext cx="731290" cy="307777"/>
            </a:xfrm>
            <a:prstGeom prst="rect">
              <a:avLst/>
            </a:prstGeom>
            <a:noFill/>
          </p:spPr>
          <p:txBody>
            <a:bodyPr wrap="none" rtlCol="0">
              <a:spAutoFit/>
            </a:bodyPr>
            <a:lstStyle/>
            <a:p>
              <a:r>
                <a:rPr lang="en-US" sz="1400" dirty="0"/>
                <a:t>Airlines</a:t>
              </a:r>
            </a:p>
          </p:txBody>
        </p:sp>
      </p:grpSp>
    </p:spTree>
    <p:extLst>
      <p:ext uri="{BB962C8B-B14F-4D97-AF65-F5344CB8AC3E}">
        <p14:creationId xmlns:p14="http://schemas.microsoft.com/office/powerpoint/2010/main" val="1644435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0" dirty="0">
                <a:latin typeface="Founders Grotesk Bold" panose="020B0803030202060203" pitchFamily="34" charset="0"/>
              </a:rPr>
              <a:t>Endorsements by clients</a:t>
            </a:r>
          </a:p>
        </p:txBody>
      </p:sp>
      <p:sp>
        <p:nvSpPr>
          <p:cNvPr id="3" name="Text Placeholder 2"/>
          <p:cNvSpPr>
            <a:spLocks noGrp="1"/>
          </p:cNvSpPr>
          <p:nvPr>
            <p:ph type="body" idx="1"/>
          </p:nvPr>
        </p:nvSpPr>
        <p:spPr>
          <a:xfrm>
            <a:off x="963613" y="2906713"/>
            <a:ext cx="10363200" cy="1500187"/>
          </a:xfrm>
        </p:spPr>
        <p:txBody>
          <a:bodyPr/>
          <a:lstStyle/>
          <a:p>
            <a:r>
              <a:rPr lang="en-IN" b="1" dirty="0">
                <a:latin typeface="Founders Grotesk Bold" panose="020B0803030202060203" pitchFamily="34" charset="0"/>
              </a:rPr>
              <a:t>Cases of Projects Implemented Across Industries</a:t>
            </a:r>
          </a:p>
        </p:txBody>
      </p:sp>
    </p:spTree>
    <p:extLst>
      <p:ext uri="{BB962C8B-B14F-4D97-AF65-F5344CB8AC3E}">
        <p14:creationId xmlns:p14="http://schemas.microsoft.com/office/powerpoint/2010/main" val="2339862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a:xfrm>
            <a:off x="491589" y="154809"/>
            <a:ext cx="3830400" cy="5904000"/>
          </a:xfrm>
          <a:prstGeom prst="rect">
            <a:avLst/>
          </a:prstGeom>
          <a:solidFill>
            <a:schemeClr val="bg1"/>
          </a:solidFill>
          <a:ln>
            <a:solidFill>
              <a:schemeClr val="bg2">
                <a:lumMod val="90000"/>
              </a:schemeClr>
            </a:solidFill>
          </a:ln>
        </p:spPr>
        <p:txBody>
          <a:bodyPr wrap="square">
            <a:spAutoFit/>
          </a:bodyPr>
          <a:lstStyle/>
          <a:p>
            <a:endParaRPr lang="en-US" sz="1400" dirty="0">
              <a:ea typeface="Calibri" charset="0"/>
              <a:cs typeface="Times New Roman" charset="0"/>
            </a:endParaRPr>
          </a:p>
          <a:p>
            <a:endParaRPr lang="en-US" sz="1400" dirty="0">
              <a:ea typeface="Calibri" charset="0"/>
              <a:cs typeface="Times New Roman" charset="0"/>
            </a:endParaRPr>
          </a:p>
          <a:p>
            <a:r>
              <a:rPr lang="en-US" sz="1400" dirty="0">
                <a:ea typeface="Calibri" charset="0"/>
                <a:cs typeface="Times New Roman" charset="0"/>
              </a:rPr>
              <a:t>Neyber Ltd. is the largest UK-based company </a:t>
            </a:r>
            <a:r>
              <a:rPr lang="en-IN" sz="1400" dirty="0">
                <a:ea typeface="Calibri" charset="0"/>
                <a:cs typeface="Times New Roman" charset="0"/>
              </a:rPr>
              <a:t>offering employees a range of savings/investment options for regular, salary deducted contributions to their investments portfolio. Since February 2015, Neyber is working with employees across 43 UK police forces, via one of UK’s largest affinities: Police Mutual. The scalability of the Salesforce platform supports Neyber’s growth plans.</a:t>
            </a:r>
          </a:p>
          <a:p>
            <a:endParaRPr lang="en-IN" sz="1400" b="1" u="sng" dirty="0">
              <a:ea typeface="Calibri" charset="0"/>
              <a:cs typeface="Times New Roman" charset="0"/>
            </a:endParaRPr>
          </a:p>
          <a:p>
            <a:r>
              <a:rPr lang="en-US" sz="1400" b="1" u="sng" dirty="0">
                <a:ea typeface="Calibri" charset="0"/>
                <a:cs typeface="Times New Roman" charset="0"/>
              </a:rPr>
              <a:t>As a result: </a:t>
            </a:r>
          </a:p>
          <a:p>
            <a:endParaRPr lang="en-US" sz="1400" b="1" u="sng" dirty="0">
              <a:ea typeface="Calibri" charset="0"/>
              <a:cs typeface="Times New Roman" charset="0"/>
            </a:endParaRPr>
          </a:p>
          <a:p>
            <a:pPr marL="285750" indent="-141750">
              <a:buFont typeface="Arial" charset="0"/>
              <a:buChar char="•"/>
            </a:pPr>
            <a:r>
              <a:rPr lang="en-IN" sz="1400" dirty="0">
                <a:ea typeface="Calibri" charset="0"/>
                <a:cs typeface="Times New Roman" charset="0"/>
              </a:rPr>
              <a:t>Easy-to-implement workplace financial solution, key driver for </a:t>
            </a:r>
            <a:r>
              <a:rPr lang="en-IN" sz="1400" b="1" dirty="0">
                <a:ea typeface="Calibri" charset="0"/>
                <a:cs typeface="Times New Roman" charset="0"/>
              </a:rPr>
              <a:t>employee engagement, productivity, reduction of stress-related absenteeism </a:t>
            </a:r>
            <a:r>
              <a:rPr lang="en-IN" sz="1400" dirty="0">
                <a:ea typeface="Calibri" charset="0"/>
                <a:cs typeface="Times New Roman" charset="0"/>
              </a:rPr>
              <a:t>at Police Mutual.</a:t>
            </a:r>
          </a:p>
          <a:p>
            <a:pPr marL="285750" indent="-285750">
              <a:spcAft>
                <a:spcPts val="600"/>
              </a:spcAft>
              <a:buFont typeface="Arial" charset="0"/>
              <a:buChar char="•"/>
            </a:pPr>
            <a:r>
              <a:rPr lang="en-IN" sz="1400" b="1" dirty="0">
                <a:ea typeface="Calibri" charset="0"/>
                <a:cs typeface="Times New Roman" charset="0"/>
              </a:rPr>
              <a:t>Over £10 million was lent </a:t>
            </a:r>
            <a:r>
              <a:rPr lang="en-IN" sz="1400" dirty="0">
                <a:ea typeface="Calibri" charset="0"/>
                <a:cs typeface="Times New Roman" charset="0"/>
              </a:rPr>
              <a:t>to employees of Police Mutual.</a:t>
            </a:r>
          </a:p>
          <a:p>
            <a:pPr marL="285750" indent="-285750">
              <a:spcAft>
                <a:spcPts val="600"/>
              </a:spcAft>
              <a:buFont typeface="Arial" charset="0"/>
              <a:buChar char="•"/>
            </a:pPr>
            <a:r>
              <a:rPr lang="en-IN" sz="1400" b="1" dirty="0">
                <a:ea typeface="Calibri" charset="0"/>
                <a:cs typeface="Times New Roman" charset="0"/>
              </a:rPr>
              <a:t>100% of loan applications </a:t>
            </a:r>
            <a:r>
              <a:rPr lang="en-IN" sz="1400" dirty="0">
                <a:ea typeface="Calibri" charset="0"/>
                <a:cs typeface="Times New Roman" charset="0"/>
              </a:rPr>
              <a:t>are reviewed </a:t>
            </a:r>
            <a:r>
              <a:rPr lang="en-IN" sz="1400" b="1" dirty="0">
                <a:ea typeface="Calibri" charset="0"/>
                <a:cs typeface="Times New Roman" charset="0"/>
              </a:rPr>
              <a:t>within 24 hours.</a:t>
            </a:r>
          </a:p>
          <a:p>
            <a:pPr marL="285750" indent="-285750">
              <a:spcAft>
                <a:spcPts val="600"/>
              </a:spcAft>
              <a:buFont typeface="Arial" charset="0"/>
              <a:buChar char="•"/>
            </a:pPr>
            <a:r>
              <a:rPr lang="en-IN" sz="1400" b="1" dirty="0">
                <a:ea typeface="Calibri" charset="0"/>
                <a:cs typeface="Times New Roman" charset="0"/>
              </a:rPr>
              <a:t>75% of loan applications </a:t>
            </a:r>
            <a:r>
              <a:rPr lang="en-IN" sz="1400" dirty="0">
                <a:ea typeface="Calibri" charset="0"/>
                <a:cs typeface="Times New Roman" charset="0"/>
              </a:rPr>
              <a:t>are entered and submitted via mobile.</a:t>
            </a:r>
          </a:p>
          <a:p>
            <a:pPr marL="285750" indent="-285750">
              <a:spcAft>
                <a:spcPts val="600"/>
              </a:spcAft>
              <a:buFont typeface="Arial" charset="0"/>
              <a:buChar char="•"/>
            </a:pPr>
            <a:r>
              <a:rPr lang="en-IN" sz="1400" dirty="0">
                <a:ea typeface="Calibri" charset="0"/>
                <a:cs typeface="Times New Roman" charset="0"/>
              </a:rPr>
              <a:t>Borrowers are </a:t>
            </a:r>
            <a:r>
              <a:rPr lang="en-IN" sz="1400" b="1" dirty="0">
                <a:ea typeface="Calibri" charset="0"/>
                <a:cs typeface="Times New Roman" charset="0"/>
              </a:rPr>
              <a:t>benefitting from an average 20% reduction in monthly loan repayments, which equates to a 5% pay rise.</a:t>
            </a:r>
          </a:p>
        </p:txBody>
      </p:sp>
      <p:sp>
        <p:nvSpPr>
          <p:cNvPr id="15" name="Rectangle 14"/>
          <p:cNvSpPr/>
          <p:nvPr/>
        </p:nvSpPr>
        <p:spPr>
          <a:xfrm>
            <a:off x="7885069" y="154795"/>
            <a:ext cx="3830400" cy="5904000"/>
          </a:xfrm>
          <a:prstGeom prst="rect">
            <a:avLst/>
          </a:prstGeom>
          <a:solidFill>
            <a:schemeClr val="bg1">
              <a:lumMod val="95000"/>
            </a:schemeClr>
          </a:solidFill>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solidFill>
                  <a:schemeClr val="tx1">
                    <a:lumMod val="75000"/>
                    <a:lumOff val="25000"/>
                  </a:schemeClr>
                </a:solidFill>
              </a:rPr>
              <a:t>Navdeep Sethi - Head of Operations</a:t>
            </a:r>
          </a:p>
          <a:p>
            <a:endParaRPr lang="en-US" sz="1400" dirty="0"/>
          </a:p>
          <a:p>
            <a:r>
              <a:rPr lang="en-US" sz="1400" i="1" dirty="0"/>
              <a:t>“I write this letter in support of ET Marlabs’ contribution to the Cloud Lending implementation for my company. The ET Marlabs team contributed to a variety of modules that are integral to the platform and were a great support in the built-up to go-live. </a:t>
            </a:r>
          </a:p>
          <a:p>
            <a:endParaRPr lang="en-US" sz="1400" i="1" dirty="0"/>
          </a:p>
          <a:p>
            <a:r>
              <a:rPr lang="en-US" sz="1400" i="1" dirty="0"/>
              <a:t>Their contributions have ranged from building response handlers, reports, integration to 3</a:t>
            </a:r>
            <a:r>
              <a:rPr lang="en-US" sz="1400" i="1" baseline="30000" dirty="0"/>
              <a:t>rd</a:t>
            </a:r>
            <a:r>
              <a:rPr lang="en-US" sz="1400" i="1" dirty="0"/>
              <a:t> party Apps such as Sendgrid, Zoopla and Banking Services. In addition, the team also supported the development of notifications and the underwriting process.</a:t>
            </a:r>
          </a:p>
          <a:p>
            <a:endParaRPr lang="en-US" sz="1400" i="1" dirty="0"/>
          </a:p>
          <a:p>
            <a:r>
              <a:rPr lang="en-US" sz="1400" i="1" dirty="0"/>
              <a:t>The team were able to demonstrate a solid understanding of Salesforce.com and showed flexibility, enthusiasm, passion and the desire to get things done from the onset. </a:t>
            </a:r>
            <a:r>
              <a:rPr lang="en-IN" sz="1400" b="1" i="1" dirty="0"/>
              <a:t>ET Marlabs did a great job, and I will continue working closely with them</a:t>
            </a:r>
            <a:r>
              <a:rPr lang="en-IN" sz="1400" i="1" dirty="0"/>
              <a:t>.</a:t>
            </a:r>
            <a:r>
              <a:rPr lang="en-IN" sz="1400" dirty="0"/>
              <a:t>”</a:t>
            </a:r>
          </a:p>
          <a:p>
            <a:endParaRPr lang="en-IN" sz="1400" dirty="0"/>
          </a:p>
          <a:p>
            <a:r>
              <a:rPr lang="en-IN" sz="1400" b="1" dirty="0"/>
              <a:t>CSAT score 10/10</a:t>
            </a:r>
            <a:endParaRPr lang="en-US" sz="1400" b="1" i="1" dirty="0"/>
          </a:p>
          <a:p>
            <a:endParaRPr lang="en-US" sz="1400" i="1" dirty="0"/>
          </a:p>
        </p:txBody>
      </p:sp>
      <p:sp>
        <p:nvSpPr>
          <p:cNvPr id="16" name="TextBox 15"/>
          <p:cNvSpPr txBox="1"/>
          <p:nvPr/>
        </p:nvSpPr>
        <p:spPr>
          <a:xfrm>
            <a:off x="7885069" y="140507"/>
            <a:ext cx="3830400" cy="369332"/>
          </a:xfrm>
          <a:prstGeom prst="rect">
            <a:avLst/>
          </a:prstGeom>
          <a:solidFill>
            <a:srgbClr val="A1A1A0"/>
          </a:solidFill>
        </p:spPr>
        <p:txBody>
          <a:bodyPr wrap="square" rtlCol="0">
            <a:spAutoFit/>
          </a:bodyPr>
          <a:lstStyle/>
          <a:p>
            <a:pPr algn="ctr"/>
            <a:r>
              <a:rPr lang="en-IN" b="1" dirty="0"/>
              <a:t>Client Endorsement</a:t>
            </a:r>
          </a:p>
        </p:txBody>
      </p:sp>
      <p:sp>
        <p:nvSpPr>
          <p:cNvPr id="17" name="TextBox 16"/>
          <p:cNvSpPr txBox="1"/>
          <p:nvPr/>
        </p:nvSpPr>
        <p:spPr>
          <a:xfrm>
            <a:off x="491589" y="154809"/>
            <a:ext cx="3830400" cy="369332"/>
          </a:xfrm>
          <a:prstGeom prst="rect">
            <a:avLst/>
          </a:prstGeom>
          <a:solidFill>
            <a:srgbClr val="A1A1A0"/>
          </a:solidFill>
        </p:spPr>
        <p:txBody>
          <a:bodyPr wrap="square" rtlCol="0">
            <a:spAutoFit/>
          </a:bodyPr>
          <a:lstStyle/>
          <a:p>
            <a:pPr algn="ctr"/>
            <a:r>
              <a:rPr lang="en-IN" b="1" dirty="0"/>
              <a:t>Company/Project</a:t>
            </a:r>
          </a:p>
        </p:txBody>
      </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t="27558" b="33124"/>
          <a:stretch/>
        </p:blipFill>
        <p:spPr>
          <a:xfrm>
            <a:off x="4851592" y="383400"/>
            <a:ext cx="2434113" cy="957046"/>
          </a:xfrm>
          <a:prstGeom prst="rect">
            <a:avLst/>
          </a:prstGeom>
          <a:solidFill>
            <a:srgbClr val="A1A1A0"/>
          </a:solidFill>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39168" y="1829960"/>
            <a:ext cx="3040639" cy="3756453"/>
          </a:xfrm>
          <a:prstGeom prst="rect">
            <a:avLst/>
          </a:prstGeom>
          <a:solidFill>
            <a:srgbClr val="FF2D05"/>
          </a:solidFill>
          <a:ln>
            <a:solidFill>
              <a:schemeClr val="accent4">
                <a:lumMod val="75000"/>
              </a:schemeClr>
            </a:solidFill>
          </a:ln>
        </p:spPr>
      </p:pic>
    </p:spTree>
    <p:extLst>
      <p:ext uri="{BB962C8B-B14F-4D97-AF65-F5344CB8AC3E}">
        <p14:creationId xmlns:p14="http://schemas.microsoft.com/office/powerpoint/2010/main" val="672369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9499" y="174572"/>
            <a:ext cx="3830401" cy="369332"/>
          </a:xfrm>
          <a:prstGeom prst="rect">
            <a:avLst/>
          </a:prstGeom>
          <a:solidFill>
            <a:srgbClr val="680C19"/>
          </a:solidFill>
          <a:ln>
            <a:solidFill>
              <a:srgbClr val="680C19"/>
            </a:solidFill>
          </a:ln>
        </p:spPr>
        <p:txBody>
          <a:bodyPr wrap="square" rtlCol="0">
            <a:spAutoFit/>
          </a:bodyPr>
          <a:lstStyle/>
          <a:p>
            <a:pPr algn="ctr"/>
            <a:r>
              <a:rPr lang="en-IN" b="1" dirty="0">
                <a:solidFill>
                  <a:schemeClr val="bg1"/>
                </a:solidFill>
              </a:rPr>
              <a:t>Company/Project</a:t>
            </a:r>
          </a:p>
        </p:txBody>
      </p:sp>
      <p:sp>
        <p:nvSpPr>
          <p:cNvPr id="7" name="Rectangle 6"/>
          <p:cNvSpPr>
            <a:spLocks/>
          </p:cNvSpPr>
          <p:nvPr/>
        </p:nvSpPr>
        <p:spPr>
          <a:xfrm>
            <a:off x="489500" y="160283"/>
            <a:ext cx="3830400" cy="5909310"/>
          </a:xfrm>
          <a:prstGeom prst="rect">
            <a:avLst/>
          </a:prstGeom>
          <a:noFill/>
          <a:ln>
            <a:solidFill>
              <a:srgbClr val="680C19"/>
            </a:solidFill>
          </a:ln>
        </p:spPr>
        <p:txBody>
          <a:bodyPr wrap="square">
            <a:spAutoFit/>
          </a:bodyPr>
          <a:lstStyle/>
          <a:p>
            <a:endParaRPr lang="en-US" sz="1400" dirty="0"/>
          </a:p>
          <a:p>
            <a:endParaRPr lang="en-US" sz="1400" dirty="0"/>
          </a:p>
          <a:p>
            <a:endParaRPr lang="en-US" sz="1400" dirty="0"/>
          </a:p>
          <a:p>
            <a:r>
              <a:rPr lang="en-US" sz="1400" dirty="0"/>
              <a:t>Espresso provides innovative financing solutions to early and expansion stage technology companies. They have provided over $120 million in loans to over 200 companies since inception in 2009. </a:t>
            </a:r>
          </a:p>
          <a:p>
            <a:endParaRPr lang="en-US" sz="1400" dirty="0"/>
          </a:p>
          <a:p>
            <a:r>
              <a:rPr lang="en-US" sz="1400" dirty="0"/>
              <a:t>Espresso needed </a:t>
            </a:r>
            <a:r>
              <a:rPr lang="en-US" sz="1400" dirty="0">
                <a:ea typeface="Calibri" charset="0"/>
                <a:cs typeface="Times New Roman" charset="0"/>
              </a:rPr>
              <a:t>a loan management system natively built on Salesforce since they were already using Salesforce for originating loans. </a:t>
            </a:r>
          </a:p>
          <a:p>
            <a:endParaRPr lang="en-IN" sz="1400" dirty="0">
              <a:ea typeface="Calibri" charset="0"/>
              <a:cs typeface="Times New Roman" charset="0"/>
            </a:endParaRPr>
          </a:p>
          <a:p>
            <a:r>
              <a:rPr lang="en-IN" sz="1400" dirty="0">
                <a:ea typeface="Calibri" charset="0"/>
                <a:cs typeface="Times New Roman" charset="0"/>
              </a:rPr>
              <a:t>Espresso wanted to  automate their loan disbursement, repayment and accounting processes using Cloud Lending’s product suite and integrate with other third-party applications like QuickBooks and VersaPay. </a:t>
            </a:r>
          </a:p>
          <a:p>
            <a:endParaRPr lang="en-IN" sz="1400" dirty="0">
              <a:ea typeface="Calibri" charset="0"/>
              <a:cs typeface="Times New Roman" charset="0"/>
            </a:endParaRPr>
          </a:p>
          <a:p>
            <a:r>
              <a:rPr lang="en-US" sz="1400" b="1" u="sng" dirty="0">
                <a:ea typeface="Calibri" charset="0"/>
                <a:cs typeface="Times New Roman" charset="0"/>
              </a:rPr>
              <a:t>As a result: </a:t>
            </a:r>
          </a:p>
          <a:p>
            <a:endParaRPr lang="en-US" sz="1400" b="1" u="sng" dirty="0">
              <a:ea typeface="Calibri" charset="0"/>
              <a:cs typeface="Times New Roman" charset="0"/>
            </a:endParaRPr>
          </a:p>
          <a:p>
            <a:pPr marL="285750" indent="-285750">
              <a:buFont typeface="Arial" charset="0"/>
              <a:buChar char="•"/>
            </a:pPr>
            <a:r>
              <a:rPr lang="en-IN" sz="1400" dirty="0">
                <a:ea typeface="Calibri" charset="0"/>
                <a:cs typeface="Times New Roman" charset="0"/>
              </a:rPr>
              <a:t>Espresso </a:t>
            </a:r>
            <a:r>
              <a:rPr lang="en-IN" sz="1400" b="1" dirty="0">
                <a:ea typeface="Calibri" charset="0"/>
                <a:cs typeface="Times New Roman" charset="0"/>
              </a:rPr>
              <a:t>moved from a highly manual  loan management process to an automated, seamless and efficient  system</a:t>
            </a:r>
            <a:r>
              <a:rPr lang="en-IN" sz="1400" dirty="0">
                <a:ea typeface="Calibri" charset="0"/>
                <a:cs typeface="Times New Roman" charset="0"/>
              </a:rPr>
              <a:t>.</a:t>
            </a:r>
          </a:p>
          <a:p>
            <a:pPr marL="285750" indent="-285750">
              <a:buFont typeface="Arial" charset="0"/>
              <a:buChar char="•"/>
            </a:pPr>
            <a:r>
              <a:rPr lang="en-IN" sz="1400" dirty="0">
                <a:ea typeface="Calibri" charset="0"/>
                <a:cs typeface="Times New Roman" charset="0"/>
              </a:rPr>
              <a:t>They increased operational efficiencies which resulted in better customer satisfaction.</a:t>
            </a:r>
          </a:p>
          <a:p>
            <a:endParaRPr lang="en-IN" sz="1400" dirty="0">
              <a:ea typeface="Calibri" charset="0"/>
              <a:cs typeface="Times New Roman" charset="0"/>
            </a:endParaRPr>
          </a:p>
        </p:txBody>
      </p:sp>
      <p:sp>
        <p:nvSpPr>
          <p:cNvPr id="10" name="TextBox 9"/>
          <p:cNvSpPr txBox="1"/>
          <p:nvPr/>
        </p:nvSpPr>
        <p:spPr>
          <a:xfrm>
            <a:off x="7799075" y="174572"/>
            <a:ext cx="3830401" cy="369332"/>
          </a:xfrm>
          <a:prstGeom prst="rect">
            <a:avLst/>
          </a:prstGeom>
          <a:solidFill>
            <a:srgbClr val="680C19"/>
          </a:solidFill>
        </p:spPr>
        <p:txBody>
          <a:bodyPr wrap="square" rtlCol="0">
            <a:spAutoFit/>
          </a:bodyPr>
          <a:lstStyle/>
          <a:p>
            <a:pPr algn="ctr"/>
            <a:r>
              <a:rPr lang="en-IN" b="1" dirty="0">
                <a:solidFill>
                  <a:schemeClr val="bg1"/>
                </a:solidFill>
              </a:rPr>
              <a:t>Client Endorsement</a:t>
            </a: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22684" y="231724"/>
            <a:ext cx="2473607" cy="1168438"/>
          </a:xfrm>
          <a:prstGeom prst="rect">
            <a:avLst/>
          </a:prstGeom>
        </p:spPr>
      </p:pic>
      <p:sp>
        <p:nvSpPr>
          <p:cNvPr id="8" name="Rectangle 7"/>
          <p:cNvSpPr>
            <a:spLocks/>
          </p:cNvSpPr>
          <p:nvPr/>
        </p:nvSpPr>
        <p:spPr>
          <a:xfrm>
            <a:off x="7799075" y="160283"/>
            <a:ext cx="3830400" cy="5904000"/>
          </a:xfrm>
          <a:prstGeom prst="rect">
            <a:avLst/>
          </a:prstGeom>
          <a:noFill/>
          <a:ln>
            <a:solidFill>
              <a:srgbClr val="680C19"/>
            </a:solidFill>
          </a:ln>
        </p:spPr>
        <p:txBody>
          <a:bodyPr wrap="square">
            <a:spAutoFit/>
          </a:bodyPr>
          <a:lstStyle/>
          <a:p>
            <a:endParaRPr lang="en-US" sz="1600" b="1" dirty="0"/>
          </a:p>
          <a:p>
            <a:endParaRPr lang="en-US" sz="1600" b="1" dirty="0"/>
          </a:p>
          <a:p>
            <a:r>
              <a:rPr lang="en-US" sz="1600" b="1" dirty="0"/>
              <a:t>Brad Johnson</a:t>
            </a:r>
            <a:r>
              <a:rPr lang="en-US" sz="1600" dirty="0"/>
              <a:t> </a:t>
            </a:r>
            <a:r>
              <a:rPr lang="en-US" sz="1600" b="1" dirty="0"/>
              <a:t>- IT Manager</a:t>
            </a:r>
          </a:p>
          <a:p>
            <a:endParaRPr lang="en-US" sz="1400" dirty="0"/>
          </a:p>
          <a:p>
            <a:endParaRPr lang="en-US" sz="1400" dirty="0"/>
          </a:p>
          <a:p>
            <a:r>
              <a:rPr lang="en-US" sz="1400" i="1" dirty="0"/>
              <a:t>"Working with the team at ET Marlabs was a positive experience right from the start. </a:t>
            </a:r>
            <a:r>
              <a:rPr lang="en-US" sz="1400" b="1" i="1" dirty="0"/>
              <a:t>Their development philosophy, exceptional work ethic, and comprehensive knowledge of the Force.com platform resulted in the successful delivery </a:t>
            </a:r>
            <a:r>
              <a:rPr lang="en-US" sz="1400" i="1" dirty="0"/>
              <a:t>of each iteration in our Cloud Lending customization project. Like any project it was not without its technical challenges, but </a:t>
            </a:r>
            <a:r>
              <a:rPr lang="en-US" sz="1400" b="1" i="1" dirty="0"/>
              <a:t>their professionalism and insights allowed us to quickly overcome</a:t>
            </a:r>
            <a:r>
              <a:rPr lang="en-US" sz="1400" i="1" dirty="0"/>
              <a:t> them all without impacting the timeline or budget. As a result of their development efforts, </a:t>
            </a:r>
            <a:r>
              <a:rPr lang="en-US" sz="1400" b="1" i="1" dirty="0"/>
              <a:t>we now have a well tailored loan servicing system that is ready to help us meet our objectives </a:t>
            </a:r>
            <a:r>
              <a:rPr lang="en-US" sz="1400" i="1" dirty="0"/>
              <a:t>to reduce time consuming, month end loan processing tasks, automate the monitoring of our loans for compliance, and ultimately provide better service to our customers. </a:t>
            </a:r>
          </a:p>
          <a:p>
            <a:endParaRPr lang="en-US" sz="1400" b="1" i="1" dirty="0"/>
          </a:p>
          <a:p>
            <a:r>
              <a:rPr lang="en-US" sz="1400" b="1" i="1" dirty="0"/>
              <a:t>It was a pleasure to work with the ET Marlabs team, and we will continue to do so for the foreseeable future.“</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22291" y="1871663"/>
            <a:ext cx="3129121" cy="3443288"/>
          </a:xfrm>
          <a:prstGeom prst="rect">
            <a:avLst/>
          </a:prstGeom>
          <a:ln>
            <a:solidFill>
              <a:srgbClr val="680C19"/>
            </a:solidFill>
          </a:ln>
        </p:spPr>
      </p:pic>
    </p:spTree>
    <p:extLst>
      <p:ext uri="{BB962C8B-B14F-4D97-AF65-F5344CB8AC3E}">
        <p14:creationId xmlns:p14="http://schemas.microsoft.com/office/powerpoint/2010/main" val="970598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a:xfrm>
            <a:off x="461093" y="142589"/>
            <a:ext cx="3830400" cy="5904000"/>
          </a:xfrm>
          <a:prstGeom prst="rect">
            <a:avLst/>
          </a:prstGeom>
          <a:noFill/>
          <a:ln>
            <a:solidFill>
              <a:srgbClr val="0070C0"/>
            </a:solidFill>
          </a:ln>
        </p:spPr>
        <p:txBody>
          <a:bodyPr wrap="square">
            <a:spAutoFit/>
          </a:bodyPr>
          <a:lstStyle/>
          <a:p>
            <a:endParaRPr lang="en-IN" sz="1400" dirty="0"/>
          </a:p>
          <a:p>
            <a:endParaRPr lang="en-IN" sz="1400" dirty="0"/>
          </a:p>
          <a:p>
            <a:r>
              <a:rPr lang="en-IN" sz="1400" dirty="0"/>
              <a:t>Pearson is the world's largest education company. It has 40,000 employees in more than 70 countries helping people of all ages to make measurable progress in their lives. </a:t>
            </a:r>
          </a:p>
          <a:p>
            <a:r>
              <a:rPr lang="en-IN" sz="1400" dirty="0"/>
              <a:t>	</a:t>
            </a:r>
          </a:p>
          <a:p>
            <a:r>
              <a:rPr lang="en-IN" sz="1400" dirty="0"/>
              <a:t>Pearson India introduced a new educational product – MyPedia – for which an end-to-end system was built on Salesforce to handle sales, delivery and customer service.</a:t>
            </a:r>
          </a:p>
          <a:p>
            <a:endParaRPr lang="en-IN" sz="1400" dirty="0"/>
          </a:p>
          <a:p>
            <a:r>
              <a:rPr lang="en-IN" sz="1400" b="1" u="sng" dirty="0"/>
              <a:t>As a result:</a:t>
            </a:r>
          </a:p>
          <a:p>
            <a:endParaRPr lang="en-IN" sz="1400" b="1" u="sng" dirty="0"/>
          </a:p>
          <a:p>
            <a:pPr marL="285750" indent="-285750">
              <a:buFont typeface="Arial" panose="020B0604020202020204" pitchFamily="34" charset="0"/>
              <a:buChar char="•"/>
            </a:pPr>
            <a:r>
              <a:rPr lang="en-IN" sz="1400" b="1" dirty="0"/>
              <a:t>Time </a:t>
            </a:r>
            <a:r>
              <a:rPr lang="en-IN" sz="1400" dirty="0"/>
              <a:t>required for proposal generation, quote generation and discount approvals </a:t>
            </a:r>
            <a:r>
              <a:rPr lang="en-IN" sz="1400" b="1" dirty="0"/>
              <a:t>reduced by 80%.</a:t>
            </a:r>
            <a:endParaRPr lang="en-IN" sz="1400" dirty="0"/>
          </a:p>
          <a:p>
            <a:pPr marL="285750" indent="-285750">
              <a:buFont typeface="Arial" panose="020B0604020202020204" pitchFamily="34" charset="0"/>
              <a:buChar char="•"/>
            </a:pPr>
            <a:r>
              <a:rPr lang="en-IN" sz="1400" dirty="0"/>
              <a:t>Automated calculation of commercials based on products, grades and number of students which </a:t>
            </a:r>
            <a:r>
              <a:rPr lang="en-IN" sz="1400" b="1" dirty="0"/>
              <a:t>translates to crucial information at the finger tips</a:t>
            </a:r>
            <a:r>
              <a:rPr lang="en-IN" sz="1400" dirty="0"/>
              <a:t> of a sales rep.</a:t>
            </a:r>
          </a:p>
          <a:p>
            <a:pPr marL="285750" indent="-285750">
              <a:buFont typeface="Arial" panose="020B0604020202020204" pitchFamily="34" charset="0"/>
              <a:buChar char="•"/>
            </a:pPr>
            <a:r>
              <a:rPr lang="en-IN" sz="1400" b="1" dirty="0"/>
              <a:t>Diminished overheads </a:t>
            </a:r>
            <a:r>
              <a:rPr lang="en-IN" sz="1400" dirty="0"/>
              <a:t>(accounting from use of different tools) </a:t>
            </a:r>
            <a:r>
              <a:rPr lang="en-IN" sz="1400" b="1" dirty="0"/>
              <a:t>and collaboration efforts</a:t>
            </a:r>
            <a:r>
              <a:rPr lang="en-IN" sz="1400" dirty="0"/>
              <a:t> during service </a:t>
            </a:r>
            <a:r>
              <a:rPr lang="en-IN" sz="1400" b="1" dirty="0"/>
              <a:t>delivery </a:t>
            </a:r>
            <a:r>
              <a:rPr lang="en-US" sz="1400" b="1" dirty="0"/>
              <a:t>increased efficiency by 50%.</a:t>
            </a:r>
            <a:endParaRPr lang="en-IN" sz="1400" b="1" dirty="0"/>
          </a:p>
          <a:p>
            <a:pPr marL="285750" indent="-285750">
              <a:buFont typeface="Arial" panose="020B0604020202020204" pitchFamily="34" charset="0"/>
              <a:buChar char="•"/>
            </a:pPr>
            <a:r>
              <a:rPr lang="en-IN" sz="1400" b="1" dirty="0"/>
              <a:t>Customer service TAT </a:t>
            </a:r>
            <a:r>
              <a:rPr lang="en-IN" sz="1400" dirty="0"/>
              <a:t>minimised by</a:t>
            </a:r>
            <a:r>
              <a:rPr lang="en-IN" sz="1400" b="1" dirty="0"/>
              <a:t> </a:t>
            </a:r>
            <a:r>
              <a:rPr lang="en-US" sz="1400" b="1" dirty="0"/>
              <a:t>60%</a:t>
            </a:r>
            <a:r>
              <a:rPr lang="en-US" sz="1400" dirty="0"/>
              <a:t>.</a:t>
            </a:r>
            <a:endParaRPr lang="en-IN" sz="1400" dirty="0"/>
          </a:p>
        </p:txBody>
      </p:sp>
      <p:sp>
        <p:nvSpPr>
          <p:cNvPr id="15" name="Rectangle 14"/>
          <p:cNvSpPr/>
          <p:nvPr/>
        </p:nvSpPr>
        <p:spPr>
          <a:xfrm>
            <a:off x="7950380" y="156877"/>
            <a:ext cx="3830400" cy="5904000"/>
          </a:xfrm>
          <a:prstGeom prst="rect">
            <a:avLst/>
          </a:prstGeom>
          <a:solidFill>
            <a:schemeClr val="accent1">
              <a:lumMod val="20000"/>
              <a:lumOff val="80000"/>
            </a:schemeClr>
          </a:solidFill>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solidFill>
                  <a:schemeClr val="tx1">
                    <a:lumMod val="75000"/>
                    <a:lumOff val="25000"/>
                  </a:schemeClr>
                </a:solidFill>
              </a:rPr>
              <a:t>Ujjwal Singh - Vice President, Product</a:t>
            </a:r>
          </a:p>
          <a:p>
            <a:endParaRPr lang="en-US" sz="1400" dirty="0">
              <a:ea typeface="Calibri" charset="0"/>
              <a:cs typeface="Times New Roman" charset="0"/>
            </a:endParaRPr>
          </a:p>
          <a:p>
            <a:endParaRPr lang="en-IN" sz="1400" dirty="0"/>
          </a:p>
          <a:p>
            <a:r>
              <a:rPr lang="en-IN" sz="1400" i="1" dirty="0"/>
              <a:t>“</a:t>
            </a:r>
            <a:r>
              <a:rPr lang="en-IN" sz="1400" b="1" i="1" dirty="0"/>
              <a:t>My experience working with ET Marlabs was fantastic. </a:t>
            </a:r>
            <a:r>
              <a:rPr lang="en-IN" sz="1400" i="1" dirty="0"/>
              <a:t>We had an idea of what Salesforce is and a vision of what it would be for us. </a:t>
            </a:r>
          </a:p>
          <a:p>
            <a:endParaRPr lang="en-IN" sz="1400" i="1" dirty="0"/>
          </a:p>
          <a:p>
            <a:r>
              <a:rPr lang="en-IN" sz="1400" i="1" dirty="0"/>
              <a:t>We were at a stage where we had data, but no great CRM working, and we expected Salesforce to fill this gap. </a:t>
            </a:r>
          </a:p>
          <a:p>
            <a:endParaRPr lang="en-IN" sz="1400" i="1" dirty="0"/>
          </a:p>
          <a:p>
            <a:r>
              <a:rPr lang="en-IN" sz="1400" b="1" i="1" dirty="0"/>
              <a:t>ET Marlabs first understood this gap and played it back to us</a:t>
            </a:r>
            <a:r>
              <a:rPr lang="en-IN" sz="1400" i="1" dirty="0"/>
              <a:t>; and the best thing that I liked in this whole journey is that during the process mapping, ET continuously helped us visualize the end state, and they have </a:t>
            </a:r>
            <a:r>
              <a:rPr lang="en-IN" sz="1400" b="1" i="1" dirty="0"/>
              <a:t>gone beyond the call of duty for us.</a:t>
            </a:r>
            <a:r>
              <a:rPr lang="en-IN" sz="1400" i="1" dirty="0"/>
              <a:t>”</a:t>
            </a:r>
          </a:p>
          <a:p>
            <a:endParaRPr lang="en-IN" sz="1400" i="1" dirty="0"/>
          </a:p>
          <a:p>
            <a:endParaRPr lang="en-IN" sz="1400" i="1" dirty="0"/>
          </a:p>
          <a:p>
            <a:endParaRPr lang="en-IN" sz="1400" i="1" dirty="0"/>
          </a:p>
          <a:p>
            <a:endParaRPr lang="en-IN" sz="1400" i="1" dirty="0"/>
          </a:p>
          <a:p>
            <a:endParaRPr lang="en-IN" sz="1400" i="1" dirty="0"/>
          </a:p>
          <a:p>
            <a:endParaRPr lang="en-IN" sz="1400" i="1" dirty="0"/>
          </a:p>
          <a:p>
            <a:endParaRPr lang="en-IN" sz="1400" i="1" dirty="0"/>
          </a:p>
        </p:txBody>
      </p:sp>
      <p:sp>
        <p:nvSpPr>
          <p:cNvPr id="16" name="TextBox 15"/>
          <p:cNvSpPr txBox="1"/>
          <p:nvPr/>
        </p:nvSpPr>
        <p:spPr>
          <a:xfrm>
            <a:off x="7950380" y="155799"/>
            <a:ext cx="3830400" cy="369332"/>
          </a:xfrm>
          <a:prstGeom prst="rect">
            <a:avLst/>
          </a:prstGeom>
          <a:solidFill>
            <a:srgbClr val="364395"/>
          </a:solidFill>
        </p:spPr>
        <p:txBody>
          <a:bodyPr wrap="square" rtlCol="0">
            <a:spAutoFit/>
          </a:bodyPr>
          <a:lstStyle/>
          <a:p>
            <a:pPr algn="ctr"/>
            <a:r>
              <a:rPr lang="en-IN" b="1" dirty="0">
                <a:solidFill>
                  <a:schemeClr val="bg1"/>
                </a:solidFill>
              </a:rPr>
              <a:t>Client Endorsement</a:t>
            </a:r>
          </a:p>
        </p:txBody>
      </p:sp>
      <p:sp>
        <p:nvSpPr>
          <p:cNvPr id="17" name="TextBox 16"/>
          <p:cNvSpPr txBox="1"/>
          <p:nvPr/>
        </p:nvSpPr>
        <p:spPr>
          <a:xfrm>
            <a:off x="461093" y="155799"/>
            <a:ext cx="3830400" cy="369332"/>
          </a:xfrm>
          <a:prstGeom prst="rect">
            <a:avLst/>
          </a:prstGeom>
          <a:solidFill>
            <a:srgbClr val="364395"/>
          </a:solidFill>
        </p:spPr>
        <p:txBody>
          <a:bodyPr wrap="square" rtlCol="0">
            <a:spAutoFit/>
          </a:bodyPr>
          <a:lstStyle/>
          <a:p>
            <a:pPr algn="ctr"/>
            <a:r>
              <a:rPr lang="en-IN" b="1" dirty="0">
                <a:solidFill>
                  <a:schemeClr val="bg1"/>
                </a:solidFill>
              </a:rPr>
              <a:t>Company/Project</a:t>
            </a:r>
          </a:p>
        </p:txBody>
      </p:sp>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09868" y="1962895"/>
            <a:ext cx="3022136" cy="3475283"/>
          </a:xfrm>
          <a:prstGeom prst="rect">
            <a:avLst/>
          </a:prstGeom>
          <a:solidFill>
            <a:srgbClr val="2C3295"/>
          </a:solidFill>
          <a:ln>
            <a:solidFill>
              <a:srgbClr val="2C3295"/>
            </a:solidFill>
          </a:ln>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72038" y="340465"/>
            <a:ext cx="2374900" cy="708093"/>
          </a:xfrm>
          <a:prstGeom prst="rect">
            <a:avLst/>
          </a:prstGeom>
        </p:spPr>
      </p:pic>
    </p:spTree>
    <p:extLst>
      <p:ext uri="{BB962C8B-B14F-4D97-AF65-F5344CB8AC3E}">
        <p14:creationId xmlns:p14="http://schemas.microsoft.com/office/powerpoint/2010/main" val="689593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a:xfrm>
            <a:off x="546821" y="170366"/>
            <a:ext cx="3830400" cy="5904000"/>
          </a:xfrm>
          <a:prstGeom prst="rect">
            <a:avLst/>
          </a:prstGeom>
          <a:noFill/>
          <a:ln>
            <a:solidFill>
              <a:schemeClr val="tx1"/>
            </a:solidFill>
          </a:ln>
        </p:spPr>
        <p:txBody>
          <a:bodyPr wrap="square">
            <a:spAutoFit/>
          </a:bodyPr>
          <a:lstStyle/>
          <a:p>
            <a:endParaRPr lang="en-IN" sz="1400" dirty="0"/>
          </a:p>
          <a:p>
            <a:endParaRPr lang="en-IN" sz="1400" dirty="0"/>
          </a:p>
          <a:p>
            <a:pPr lvl="0">
              <a:defRPr/>
            </a:pPr>
            <a:r>
              <a:rPr lang="en-US" sz="1400" dirty="0"/>
              <a:t>Closet Factory is a leading closet company franchise in closet organizers with locations throughout the United States. This national network of closet companies and their people is dedicated to creating the best custom closet organizers possible. </a:t>
            </a:r>
          </a:p>
          <a:p>
            <a:pPr lvl="0">
              <a:defRPr/>
            </a:pPr>
            <a:endParaRPr lang="en-US" sz="1400" dirty="0"/>
          </a:p>
          <a:p>
            <a:pPr lvl="0">
              <a:defRPr/>
            </a:pPr>
            <a:r>
              <a:rPr lang="en-US" sz="1400" dirty="0"/>
              <a:t>High-grade closet materials, lifetime warranty, highly trained closet Designers, and great workmanship defines the Closet Factory brand. </a:t>
            </a:r>
          </a:p>
          <a:p>
            <a:endParaRPr lang="en-US" sz="1400" dirty="0">
              <a:ea typeface="Calibri" charset="0"/>
              <a:cs typeface="Calibri" charset="0"/>
            </a:endParaRPr>
          </a:p>
          <a:p>
            <a:r>
              <a:rPr lang="en-IN" sz="1400" dirty="0">
                <a:ea typeface="Calibri" charset="0"/>
                <a:cs typeface="Calibri" charset="0"/>
              </a:rPr>
              <a:t>They wanted to ensure </a:t>
            </a:r>
            <a:r>
              <a:rPr lang="en-US" sz="1400" dirty="0">
                <a:ea typeface="Calibri" charset="0"/>
                <a:cs typeface="Calibri" charset="0"/>
              </a:rPr>
              <a:t>business continuity and non-disruptive operations, and data sanctity within the organization post migration from their existing partner portal to the new communities licenses (Salesforce Community Cloud).</a:t>
            </a:r>
          </a:p>
          <a:p>
            <a:endParaRPr lang="en-IN" sz="1400" dirty="0"/>
          </a:p>
          <a:p>
            <a:r>
              <a:rPr lang="en-IN" sz="1400" b="1" u="sng" dirty="0"/>
              <a:t>As a result:</a:t>
            </a:r>
          </a:p>
          <a:p>
            <a:endParaRPr lang="en-IN" sz="1400" b="1" u="sng" dirty="0"/>
          </a:p>
          <a:p>
            <a:pPr marL="285750" lvl="0" indent="-285750">
              <a:buFont typeface="Arial" charset="0"/>
              <a:buChar char="•"/>
              <a:defRPr/>
            </a:pPr>
            <a:r>
              <a:rPr lang="en-US" sz="1400" dirty="0">
                <a:ea typeface="Calibri" charset="0"/>
                <a:cs typeface="Calibri" charset="0"/>
              </a:rPr>
              <a:t>Completed communities implementation in a </a:t>
            </a:r>
            <a:r>
              <a:rPr lang="en-US" sz="1400" b="1" dirty="0">
                <a:ea typeface="Calibri" charset="0"/>
                <a:cs typeface="Calibri" charset="0"/>
              </a:rPr>
              <a:t>two-week time frame that was in time for their national franchise meet.</a:t>
            </a:r>
          </a:p>
          <a:p>
            <a:pPr marL="285750" lvl="0" indent="-285750">
              <a:buFont typeface="Arial" charset="0"/>
              <a:buChar char="•"/>
              <a:defRPr/>
            </a:pPr>
            <a:r>
              <a:rPr lang="en-US" sz="1400" dirty="0">
                <a:ea typeface="Calibri" charset="0"/>
                <a:cs typeface="Calibri" charset="0"/>
              </a:rPr>
              <a:t>Maintained </a:t>
            </a:r>
            <a:r>
              <a:rPr lang="en-US" sz="1400" b="1" dirty="0">
                <a:ea typeface="Calibri" charset="0"/>
                <a:cs typeface="Calibri" charset="0"/>
              </a:rPr>
              <a:t>data sanctity and business continuity.</a:t>
            </a:r>
          </a:p>
        </p:txBody>
      </p:sp>
      <p:sp>
        <p:nvSpPr>
          <p:cNvPr id="15" name="Rectangle 14"/>
          <p:cNvSpPr/>
          <p:nvPr/>
        </p:nvSpPr>
        <p:spPr>
          <a:xfrm>
            <a:off x="7864652" y="156875"/>
            <a:ext cx="3830400" cy="5904000"/>
          </a:xfrm>
          <a:prstGeom prst="rect">
            <a:avLst/>
          </a:prstGeom>
          <a:solidFill>
            <a:schemeClr val="bg1">
              <a:lumMod val="95000"/>
            </a:schemeClr>
          </a:solidFill>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t>Greg Stein, Chief Executive Officer</a:t>
            </a:r>
          </a:p>
          <a:p>
            <a:endParaRPr lang="en-US" sz="1600" b="1" dirty="0"/>
          </a:p>
          <a:p>
            <a:r>
              <a:rPr lang="en-US" sz="1600" b="1" dirty="0"/>
              <a:t>"</a:t>
            </a:r>
            <a:r>
              <a:rPr lang="en-IN" sz="1400" i="1" dirty="0"/>
              <a:t>We initially contacted five India-based Salesforce authorized Developer Partners as well as three prominent US-based Developer Partners in our search for a new partner to take over our developmental needs on our existing org. </a:t>
            </a:r>
          </a:p>
          <a:p>
            <a:endParaRPr lang="en-IN" sz="1400" i="1" dirty="0"/>
          </a:p>
          <a:p>
            <a:r>
              <a:rPr lang="en-IN" sz="1400" b="1" i="1" dirty="0"/>
              <a:t>ET Marlabs provided the fastest response, the most information relevant to our inquiries, and clear, accurate details in their answers to our questions. </a:t>
            </a:r>
            <a:r>
              <a:rPr lang="en-IN" sz="1400" i="1" dirty="0"/>
              <a:t>After engaging their services, they have continued to perform similarly, accommodating our urgent requests, performing tasks as scheduled, and providing post-call summaries and weekly PDF status reports. </a:t>
            </a:r>
            <a:r>
              <a:rPr lang="en-IN" sz="1400" b="1" i="1" dirty="0"/>
              <a:t>They have far exceeded our expectations in performance, communications, and responsiveness. </a:t>
            </a:r>
          </a:p>
          <a:p>
            <a:endParaRPr lang="en-IN" sz="1400" b="1" i="1" dirty="0"/>
          </a:p>
          <a:p>
            <a:r>
              <a:rPr lang="en-IN" sz="1400" b="1" i="1" dirty="0"/>
              <a:t>In short, we feel they have bent over backwards to help us and they’ve done it for far less than their US-based counterparts would’ve charged</a:t>
            </a:r>
            <a:r>
              <a:rPr lang="en-IN" sz="1400" i="1" dirty="0"/>
              <a:t>. </a:t>
            </a:r>
            <a:r>
              <a:rPr lang="en-IN" sz="1400" b="1" i="1" dirty="0"/>
              <a:t>Highly recommended</a:t>
            </a:r>
            <a:r>
              <a:rPr lang="en-IN" sz="1400" i="1" dirty="0"/>
              <a:t>.”</a:t>
            </a:r>
          </a:p>
          <a:p>
            <a:endParaRPr lang="en-IN" sz="1400" i="1" dirty="0"/>
          </a:p>
        </p:txBody>
      </p:sp>
      <p:sp>
        <p:nvSpPr>
          <p:cNvPr id="16" name="TextBox 15"/>
          <p:cNvSpPr txBox="1"/>
          <p:nvPr/>
        </p:nvSpPr>
        <p:spPr>
          <a:xfrm>
            <a:off x="7850364" y="155799"/>
            <a:ext cx="3844687" cy="369332"/>
          </a:xfrm>
          <a:prstGeom prst="rect">
            <a:avLst/>
          </a:prstGeom>
          <a:solidFill>
            <a:schemeClr val="tx1"/>
          </a:solidFill>
        </p:spPr>
        <p:txBody>
          <a:bodyPr wrap="square" rtlCol="0">
            <a:spAutoFit/>
          </a:bodyPr>
          <a:lstStyle/>
          <a:p>
            <a:pPr algn="ctr"/>
            <a:r>
              <a:rPr lang="en-IN" b="1" dirty="0">
                <a:solidFill>
                  <a:schemeClr val="bg1"/>
                </a:solidFill>
              </a:rPr>
              <a:t>Client Endorsement</a:t>
            </a:r>
          </a:p>
        </p:txBody>
      </p:sp>
      <p:sp>
        <p:nvSpPr>
          <p:cNvPr id="17" name="TextBox 16"/>
          <p:cNvSpPr txBox="1"/>
          <p:nvPr/>
        </p:nvSpPr>
        <p:spPr>
          <a:xfrm>
            <a:off x="561109" y="155799"/>
            <a:ext cx="3830400" cy="369332"/>
          </a:xfrm>
          <a:prstGeom prst="rect">
            <a:avLst/>
          </a:prstGeom>
          <a:solidFill>
            <a:schemeClr val="tx1"/>
          </a:solidFill>
        </p:spPr>
        <p:txBody>
          <a:bodyPr wrap="square" rtlCol="0">
            <a:spAutoFit/>
          </a:bodyPr>
          <a:lstStyle/>
          <a:p>
            <a:pPr algn="ctr"/>
            <a:r>
              <a:rPr lang="en-IN" b="1" dirty="0">
                <a:solidFill>
                  <a:schemeClr val="bg1"/>
                </a:solidFill>
              </a:rPr>
              <a:t>Company/Project</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21238" y="212951"/>
            <a:ext cx="2476500" cy="985839"/>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4981" y="1785938"/>
            <a:ext cx="2951911" cy="3543300"/>
          </a:xfrm>
          <a:prstGeom prst="rect">
            <a:avLst/>
          </a:prstGeom>
          <a:ln>
            <a:solidFill>
              <a:schemeClr val="bg2">
                <a:lumMod val="90000"/>
              </a:schemeClr>
            </a:solidFill>
          </a:ln>
        </p:spPr>
      </p:pic>
    </p:spTree>
    <p:extLst>
      <p:ext uri="{BB962C8B-B14F-4D97-AF65-F5344CB8AC3E}">
        <p14:creationId xmlns:p14="http://schemas.microsoft.com/office/powerpoint/2010/main" val="2072605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a:xfrm>
            <a:off x="485456" y="155799"/>
            <a:ext cx="3830400" cy="5970865"/>
          </a:xfrm>
          <a:prstGeom prst="rect">
            <a:avLst/>
          </a:prstGeom>
          <a:noFill/>
          <a:ln>
            <a:solidFill>
              <a:schemeClr val="tx1"/>
            </a:solidFill>
          </a:ln>
        </p:spPr>
        <p:txBody>
          <a:bodyPr wrap="square">
            <a:spAutoFit/>
          </a:bodyPr>
          <a:lstStyle/>
          <a:p>
            <a:pPr>
              <a:spcAft>
                <a:spcPts val="1200"/>
              </a:spcAft>
            </a:pPr>
            <a:endParaRPr lang="en-US" sz="1400" dirty="0">
              <a:ea typeface="Calibri" charset="0"/>
              <a:cs typeface="Times New Roman" charset="0"/>
            </a:endParaRPr>
          </a:p>
          <a:p>
            <a:pPr>
              <a:spcAft>
                <a:spcPts val="1200"/>
              </a:spcAft>
            </a:pPr>
            <a:r>
              <a:rPr lang="en-US" sz="1400" dirty="0">
                <a:ea typeface="Calibri" charset="0"/>
                <a:cs typeface="Times New Roman" charset="0"/>
              </a:rPr>
              <a:t>Membean is an online solution for customized vocabulary learning for every user. It offers a guided, engaging and multimodal vocabulary instruction along with an adaptive reinforcement engine that helps users retain what they learn. They cater primarily to schools in the US.</a:t>
            </a:r>
          </a:p>
          <a:p>
            <a:pPr>
              <a:spcAft>
                <a:spcPts val="1200"/>
              </a:spcAft>
            </a:pPr>
            <a:r>
              <a:rPr lang="en-US" sz="1400" dirty="0">
                <a:ea typeface="Calibri" charset="0"/>
                <a:cs typeface="Times New Roman" charset="0"/>
              </a:rPr>
              <a:t>Membeam’s key objective is process automation for faster and more efficient leads, opportunity and account management to increase productivity with maximum efficiency.</a:t>
            </a:r>
          </a:p>
          <a:p>
            <a:pPr>
              <a:spcAft>
                <a:spcPts val="1200"/>
              </a:spcAft>
            </a:pPr>
            <a:r>
              <a:rPr lang="en-US" sz="1400" b="1" u="sng" dirty="0">
                <a:ea typeface="Calibri" charset="0"/>
                <a:cs typeface="Times New Roman" charset="0"/>
              </a:rPr>
              <a:t>As a result: </a:t>
            </a:r>
          </a:p>
          <a:p>
            <a:pPr marL="285750" indent="-285750">
              <a:spcAft>
                <a:spcPts val="600"/>
              </a:spcAft>
              <a:buFont typeface="Arial" charset="0"/>
              <a:buChar char="•"/>
            </a:pPr>
            <a:r>
              <a:rPr lang="en-US" sz="1400" dirty="0">
                <a:ea typeface="Calibri" charset="0"/>
                <a:cs typeface="Times New Roman" charset="0"/>
              </a:rPr>
              <a:t>Existing CRM was </a:t>
            </a:r>
            <a:r>
              <a:rPr lang="en-US" sz="1400" b="1" dirty="0">
                <a:ea typeface="Calibri" charset="0"/>
                <a:cs typeface="Times New Roman" charset="0"/>
              </a:rPr>
              <a:t>replaced with Salesforce.</a:t>
            </a:r>
          </a:p>
          <a:p>
            <a:pPr marL="285750" indent="-285750">
              <a:spcAft>
                <a:spcPts val="600"/>
              </a:spcAft>
              <a:buFont typeface="Arial" charset="0"/>
              <a:buChar char="•"/>
            </a:pPr>
            <a:r>
              <a:rPr lang="en-US" sz="1400" b="1" dirty="0">
                <a:ea typeface="Calibri" charset="0"/>
                <a:cs typeface="Times New Roman" charset="0"/>
              </a:rPr>
              <a:t>Streamlined the Sales Team process and automated validations &amp; workflows </a:t>
            </a:r>
            <a:r>
              <a:rPr lang="en-US" sz="1400" dirty="0">
                <a:ea typeface="Calibri" charset="0"/>
                <a:cs typeface="Times New Roman" charset="0"/>
              </a:rPr>
              <a:t>for higher process efficiency.</a:t>
            </a:r>
          </a:p>
          <a:p>
            <a:pPr marL="285750" indent="-285750">
              <a:spcAft>
                <a:spcPts val="600"/>
              </a:spcAft>
              <a:buFont typeface="Arial" charset="0"/>
              <a:buChar char="•"/>
            </a:pPr>
            <a:r>
              <a:rPr lang="en-US" sz="1400" dirty="0">
                <a:ea typeface="Calibri" charset="0"/>
                <a:cs typeface="Times New Roman" charset="0"/>
              </a:rPr>
              <a:t>Enabled the </a:t>
            </a:r>
            <a:r>
              <a:rPr lang="en-US" sz="1400" b="1" dirty="0">
                <a:ea typeface="Calibri" charset="0"/>
                <a:cs typeface="Times New Roman" charset="0"/>
              </a:rPr>
              <a:t>Quote functionality to increase turn around time </a:t>
            </a:r>
            <a:r>
              <a:rPr lang="en-US" sz="1400" dirty="0">
                <a:ea typeface="Calibri" charset="0"/>
                <a:cs typeface="Times New Roman" charset="0"/>
              </a:rPr>
              <a:t>for deal closure.</a:t>
            </a:r>
          </a:p>
          <a:p>
            <a:pPr marL="285750" indent="-285750">
              <a:spcAft>
                <a:spcPts val="600"/>
              </a:spcAft>
              <a:buFont typeface="Arial" charset="0"/>
              <a:buChar char="•"/>
            </a:pPr>
            <a:r>
              <a:rPr lang="en-US" sz="1400" b="1" dirty="0">
                <a:ea typeface="Calibri" charset="0"/>
                <a:cs typeface="Times New Roman" charset="0"/>
              </a:rPr>
              <a:t>Dashboards and reports for key business and actionable metrics.</a:t>
            </a:r>
          </a:p>
          <a:p>
            <a:pPr>
              <a:spcAft>
                <a:spcPts val="600"/>
              </a:spcAft>
            </a:pPr>
            <a:r>
              <a:rPr lang="en-US" sz="1400" dirty="0">
                <a:ea typeface="Calibri" charset="0"/>
                <a:cs typeface="Times New Roman" charset="0"/>
              </a:rPr>
              <a:t>Membean’s sales team can now track and follow-up more effectively with added focus on the piloting or discontinued schools.</a:t>
            </a:r>
            <a:endParaRPr lang="en-US" sz="1400" dirty="0">
              <a:solidFill>
                <a:schemeClr val="dk1"/>
              </a:solidFill>
              <a:ea typeface="Calibri"/>
              <a:cs typeface="Calibri"/>
              <a:sym typeface="Calibri"/>
            </a:endParaRPr>
          </a:p>
        </p:txBody>
      </p:sp>
      <p:sp>
        <p:nvSpPr>
          <p:cNvPr id="15" name="Rectangle 14"/>
          <p:cNvSpPr/>
          <p:nvPr/>
        </p:nvSpPr>
        <p:spPr>
          <a:xfrm>
            <a:off x="7864652" y="156876"/>
            <a:ext cx="3830400" cy="5904000"/>
          </a:xfrm>
          <a:prstGeom prst="rect">
            <a:avLst/>
          </a:prstGeom>
          <a:solidFill>
            <a:schemeClr val="bg1">
              <a:lumMod val="95000"/>
            </a:schemeClr>
          </a:solidFill>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pPr algn="just"/>
            <a:r>
              <a:rPr lang="en-GB" sz="1600" b="1" dirty="0"/>
              <a:t>Ganesh Krishnan - Vice President</a:t>
            </a:r>
          </a:p>
          <a:p>
            <a:pPr algn="just"/>
            <a:r>
              <a:rPr lang="en-GB" sz="1400" b="1" dirty="0"/>
              <a:t>Sales &amp; Marketing</a:t>
            </a:r>
          </a:p>
          <a:p>
            <a:pPr algn="just"/>
            <a:endParaRPr lang="en-GB" sz="1400" i="1" dirty="0"/>
          </a:p>
          <a:p>
            <a:pPr algn="just"/>
            <a:endParaRPr lang="en-GB" sz="1400" i="1" dirty="0"/>
          </a:p>
          <a:p>
            <a:pPr algn="just"/>
            <a:r>
              <a:rPr lang="en-GB" sz="1400" i="1" dirty="0"/>
              <a:t>“</a:t>
            </a:r>
            <a:r>
              <a:rPr lang="en-US" sz="1400" i="1" dirty="0"/>
              <a:t>We are really excited to move over to Salesforce, and I think you'll have built a strong platform for us start building on. </a:t>
            </a:r>
            <a:r>
              <a:rPr lang="en-US" sz="1400" b="1" i="1" dirty="0"/>
              <a:t>I really appreciate the hard work and dedication that everyone has put into this project. “</a:t>
            </a:r>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US" sz="1400" i="1" dirty="0"/>
          </a:p>
          <a:p>
            <a:pPr algn="just"/>
            <a:endParaRPr lang="en-GB" sz="1400" i="1" dirty="0"/>
          </a:p>
          <a:p>
            <a:endParaRPr lang="en-IN" sz="1400" i="1" dirty="0"/>
          </a:p>
        </p:txBody>
      </p:sp>
      <p:sp>
        <p:nvSpPr>
          <p:cNvPr id="16" name="TextBox 15"/>
          <p:cNvSpPr txBox="1"/>
          <p:nvPr/>
        </p:nvSpPr>
        <p:spPr>
          <a:xfrm>
            <a:off x="7850365" y="155799"/>
            <a:ext cx="3830400" cy="369332"/>
          </a:xfrm>
          <a:prstGeom prst="rect">
            <a:avLst/>
          </a:prstGeom>
          <a:solidFill>
            <a:schemeClr val="tx1"/>
          </a:solidFill>
        </p:spPr>
        <p:txBody>
          <a:bodyPr wrap="square" rtlCol="0">
            <a:spAutoFit/>
          </a:bodyPr>
          <a:lstStyle/>
          <a:p>
            <a:pPr algn="ctr"/>
            <a:r>
              <a:rPr lang="en-IN" b="1" dirty="0">
                <a:solidFill>
                  <a:schemeClr val="bg1"/>
                </a:solidFill>
              </a:rPr>
              <a:t>Client Endorsement</a:t>
            </a:r>
          </a:p>
        </p:txBody>
      </p:sp>
      <p:sp>
        <p:nvSpPr>
          <p:cNvPr id="17" name="TextBox 16"/>
          <p:cNvSpPr txBox="1"/>
          <p:nvPr/>
        </p:nvSpPr>
        <p:spPr>
          <a:xfrm>
            <a:off x="485456" y="171127"/>
            <a:ext cx="3830400" cy="369332"/>
          </a:xfrm>
          <a:prstGeom prst="rect">
            <a:avLst/>
          </a:prstGeom>
          <a:solidFill>
            <a:schemeClr val="tx1"/>
          </a:solidFill>
        </p:spPr>
        <p:txBody>
          <a:bodyPr wrap="square" rtlCol="0">
            <a:spAutoFit/>
          </a:bodyPr>
          <a:lstStyle/>
          <a:p>
            <a:pPr algn="ctr"/>
            <a:r>
              <a:rPr lang="en-IN" b="1" dirty="0">
                <a:solidFill>
                  <a:schemeClr val="bg1"/>
                </a:solidFill>
              </a:rPr>
              <a:t>Company/Project</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86309" y="355793"/>
            <a:ext cx="2568343" cy="1123651"/>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12359" r="11002"/>
          <a:stretch/>
        </p:blipFill>
        <p:spPr>
          <a:xfrm>
            <a:off x="4499111" y="2143133"/>
            <a:ext cx="3142473" cy="2922886"/>
          </a:xfrm>
          <a:prstGeom prst="rect">
            <a:avLst/>
          </a:prstGeom>
        </p:spPr>
      </p:pic>
    </p:spTree>
    <p:extLst>
      <p:ext uri="{BB962C8B-B14F-4D97-AF65-F5344CB8AC3E}">
        <p14:creationId xmlns:p14="http://schemas.microsoft.com/office/powerpoint/2010/main" val="154329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4743" y="137906"/>
            <a:ext cx="2329490" cy="1127363"/>
          </a:xfrm>
          <a:prstGeom prst="rect">
            <a:avLst/>
          </a:prstGeom>
        </p:spPr>
      </p:pic>
      <p:sp>
        <p:nvSpPr>
          <p:cNvPr id="11" name="Rectangle 10"/>
          <p:cNvSpPr>
            <a:spLocks/>
          </p:cNvSpPr>
          <p:nvPr/>
        </p:nvSpPr>
        <p:spPr>
          <a:xfrm>
            <a:off x="430216" y="183393"/>
            <a:ext cx="3832268" cy="5904000"/>
          </a:xfrm>
          <a:prstGeom prst="rect">
            <a:avLst/>
          </a:prstGeom>
          <a:noFill/>
          <a:ln>
            <a:solidFill>
              <a:srgbClr val="0070C0"/>
            </a:solidFill>
          </a:ln>
        </p:spPr>
        <p:txBody>
          <a:bodyPr wrap="square">
            <a:spAutoFit/>
          </a:bodyPr>
          <a:lstStyle/>
          <a:p>
            <a:endParaRPr lang="en-US" sz="1400" dirty="0">
              <a:ea typeface="Calibri" charset="0"/>
              <a:cs typeface="Times New Roman" charset="0"/>
            </a:endParaRPr>
          </a:p>
          <a:p>
            <a:endParaRPr lang="en-US" sz="1400" dirty="0">
              <a:ea typeface="Calibri" charset="0"/>
              <a:cs typeface="Times New Roman" charset="0"/>
            </a:endParaRPr>
          </a:p>
          <a:p>
            <a:r>
              <a:rPr lang="en-US" sz="1400" dirty="0">
                <a:ea typeface="Calibri" charset="0"/>
                <a:cs typeface="Times New Roman" charset="0"/>
              </a:rPr>
              <a:t>United Breweries Ltd., (UB) a market leader in India’s beer industry, has a market share of 50%. About 80,000 outlets cater to the entire demand, which is growing at 10% p.a. </a:t>
            </a:r>
          </a:p>
          <a:p>
            <a:endParaRPr lang="en-US" sz="1400" dirty="0">
              <a:ea typeface="Calibri" charset="0"/>
              <a:cs typeface="Times New Roman" charset="0"/>
            </a:endParaRPr>
          </a:p>
          <a:p>
            <a:r>
              <a:rPr lang="en-US" sz="1400" dirty="0">
                <a:ea typeface="Calibri" charset="0"/>
                <a:cs typeface="Times New Roman" charset="0"/>
              </a:rPr>
              <a:t>UB salesmen needed to edge out competition at Point-of-Sale. A mobile app, PRIDE, developed on Force.com mirrors the workflow, enables a Perfect Sales Call and delivers rich SKU data in real-time to empower sales conversations with outlets.</a:t>
            </a:r>
          </a:p>
          <a:p>
            <a:endParaRPr lang="en-US" sz="1400" b="1" u="sng" dirty="0">
              <a:ea typeface="Calibri" charset="0"/>
              <a:cs typeface="Times New Roman" charset="0"/>
            </a:endParaRPr>
          </a:p>
          <a:p>
            <a:r>
              <a:rPr lang="en-US" sz="1400" b="1" u="sng" dirty="0">
                <a:ea typeface="Calibri" charset="0"/>
                <a:cs typeface="Times New Roman" charset="0"/>
              </a:rPr>
              <a:t>As a result: </a:t>
            </a:r>
          </a:p>
          <a:p>
            <a:endParaRPr lang="en-US" sz="1400" b="1" u="sng" dirty="0">
              <a:ea typeface="Calibri" charset="0"/>
              <a:cs typeface="Times New Roman" charset="0"/>
            </a:endParaRPr>
          </a:p>
          <a:p>
            <a:pPr marL="285750" indent="-285750">
              <a:buFont typeface="Arial" charset="0"/>
              <a:buChar char="•"/>
            </a:pPr>
            <a:r>
              <a:rPr lang="en-US" sz="1400" b="1" dirty="0">
                <a:ea typeface="Calibri" charset="0"/>
                <a:cs typeface="Times New Roman" charset="0"/>
              </a:rPr>
              <a:t>Sales of specialty brands are up by 48%.</a:t>
            </a:r>
          </a:p>
          <a:p>
            <a:pPr marL="285750" indent="-285750">
              <a:buFont typeface="Arial" charset="0"/>
              <a:buChar char="•"/>
            </a:pPr>
            <a:r>
              <a:rPr lang="en-US" sz="1400" b="1" dirty="0">
                <a:ea typeface="Calibri" charset="0"/>
                <a:cs typeface="Times New Roman" charset="0"/>
              </a:rPr>
              <a:t>Volume </a:t>
            </a:r>
            <a:r>
              <a:rPr lang="en-US" sz="1400" dirty="0">
                <a:ea typeface="Calibri" charset="0"/>
                <a:cs typeface="Times New Roman" charset="0"/>
              </a:rPr>
              <a:t>per outlet is </a:t>
            </a:r>
            <a:r>
              <a:rPr lang="en-US" sz="1400" b="1" dirty="0">
                <a:ea typeface="Calibri" charset="0"/>
                <a:cs typeface="Times New Roman" charset="0"/>
              </a:rPr>
              <a:t>up by 35%.</a:t>
            </a:r>
          </a:p>
          <a:p>
            <a:pPr marL="285750" indent="-285750">
              <a:buFont typeface="Arial" charset="0"/>
              <a:buChar char="•"/>
            </a:pPr>
            <a:r>
              <a:rPr lang="en-US" sz="1400" b="1" dirty="0">
                <a:ea typeface="Calibri" charset="0"/>
                <a:cs typeface="Times New Roman" charset="0"/>
              </a:rPr>
              <a:t>Escalation time lags </a:t>
            </a:r>
            <a:r>
              <a:rPr lang="en-US" sz="1400" dirty="0">
                <a:ea typeface="Calibri" charset="0"/>
                <a:cs typeface="Times New Roman" charset="0"/>
              </a:rPr>
              <a:t>highlighting issues have </a:t>
            </a:r>
            <a:r>
              <a:rPr lang="en-US" sz="1400" b="1" dirty="0">
                <a:ea typeface="Calibri" charset="0"/>
                <a:cs typeface="Times New Roman" charset="0"/>
              </a:rPr>
              <a:t>reduced from 15 days to 48 hours, </a:t>
            </a:r>
            <a:r>
              <a:rPr lang="en-US" sz="1400" dirty="0">
                <a:ea typeface="Calibri" charset="0"/>
                <a:cs typeface="Times New Roman" charset="0"/>
              </a:rPr>
              <a:t>giving salesmen more credibility.</a:t>
            </a:r>
          </a:p>
          <a:p>
            <a:endParaRPr lang="en-US" sz="1400" dirty="0">
              <a:ea typeface="Calibri" charset="0"/>
              <a:cs typeface="Times New Roman" charset="0"/>
            </a:endParaRPr>
          </a:p>
          <a:p>
            <a:r>
              <a:rPr lang="en-US" sz="1400" dirty="0">
                <a:ea typeface="Calibri" charset="0"/>
                <a:cs typeface="Times New Roman" charset="0"/>
              </a:rPr>
              <a:t>The human element of PRIDE </a:t>
            </a:r>
            <a:r>
              <a:rPr lang="en-US" sz="1400" b="1" dirty="0">
                <a:ea typeface="Calibri" charset="0"/>
                <a:cs typeface="Times New Roman" charset="0"/>
              </a:rPr>
              <a:t>instills confidence in 700 people using Salesforce</a:t>
            </a:r>
            <a:r>
              <a:rPr lang="en-US" sz="1400" dirty="0">
                <a:ea typeface="Calibri" charset="0"/>
                <a:cs typeface="Times New Roman" charset="0"/>
              </a:rPr>
              <a:t>, eliminating past struggles with paperwork and mismatched records.</a:t>
            </a:r>
          </a:p>
          <a:p>
            <a:endParaRPr lang="en-US" sz="1400" dirty="0">
              <a:ea typeface="Calibri" charset="0"/>
              <a:cs typeface="Times New Roman" charset="0"/>
            </a:endParaRPr>
          </a:p>
          <a:p>
            <a:endParaRPr lang="en-US" sz="1400" dirty="0">
              <a:ea typeface="Calibri" charset="0"/>
              <a:cs typeface="Times New Roman" charset="0"/>
            </a:endParaRPr>
          </a:p>
        </p:txBody>
      </p:sp>
      <p:sp>
        <p:nvSpPr>
          <p:cNvPr id="15" name="Rectangle 14"/>
          <p:cNvSpPr/>
          <p:nvPr/>
        </p:nvSpPr>
        <p:spPr>
          <a:xfrm>
            <a:off x="7956507" y="183393"/>
            <a:ext cx="3830400" cy="5904000"/>
          </a:xfrm>
          <a:prstGeom prst="rect">
            <a:avLst/>
          </a:prstGeom>
          <a:solidFill>
            <a:schemeClr val="accent1">
              <a:lumMod val="20000"/>
              <a:lumOff val="80000"/>
            </a:schemeClr>
          </a:solidFill>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solidFill>
                  <a:schemeClr val="tx1">
                    <a:lumMod val="75000"/>
                    <a:lumOff val="25000"/>
                  </a:schemeClr>
                </a:solidFill>
              </a:rPr>
              <a:t>Perry Goes, Senior Vice President </a:t>
            </a:r>
          </a:p>
          <a:p>
            <a:r>
              <a:rPr lang="en-US" sz="1400" b="1" dirty="0"/>
              <a:t>Strategic Planning, Business Development, Sales Analytics &amp; Consumer Insights </a:t>
            </a:r>
            <a:endParaRPr lang="en-US" sz="1400" b="1" dirty="0">
              <a:ea typeface="Calibri" charset="0"/>
              <a:cs typeface="Times New Roman" charset="0"/>
            </a:endParaRPr>
          </a:p>
          <a:p>
            <a:endParaRPr lang="en-US" sz="1400" dirty="0"/>
          </a:p>
          <a:p>
            <a:r>
              <a:rPr lang="en-US" sz="1400" i="1" dirty="0"/>
              <a:t>“We had a choice of going to the biggest implementation partners of Salesforce and looked at few partners. </a:t>
            </a:r>
            <a:r>
              <a:rPr lang="en-US" sz="1400" b="1" i="1" dirty="0"/>
              <a:t>We wanted the most agile and flexible partner.  </a:t>
            </a:r>
            <a:r>
              <a:rPr lang="en-US" sz="1400" i="1" dirty="0"/>
              <a:t>ET Marlabs came across as a lean, mean, hungry machine. Quickest off the block, they brought sharp-thinking to the table and put forth new options we hadn’t considered. Also, they were willing to learn and grow with us. </a:t>
            </a:r>
          </a:p>
          <a:p>
            <a:endParaRPr lang="en-US" sz="1400" i="1" dirty="0"/>
          </a:p>
          <a:p>
            <a:r>
              <a:rPr lang="en-US" sz="1400" b="1" i="1" dirty="0"/>
              <a:t>One thing that’s really commendable is their ability to say, we don’t know how to do this, but how do we quickly find a solution and move along, rather than saying, it can’t be done. </a:t>
            </a:r>
            <a:r>
              <a:rPr lang="en-US" sz="1400" i="1" dirty="0"/>
              <a:t>I think in this kind of deployment, that’s more important than anything else. </a:t>
            </a:r>
          </a:p>
          <a:p>
            <a:endParaRPr lang="en-US" sz="1400" i="1" dirty="0"/>
          </a:p>
          <a:p>
            <a:r>
              <a:rPr lang="en-US" sz="1400" i="1" dirty="0"/>
              <a:t>The journey of client - from where they think they want to start and end, changes often during implementation. So a partner who is flexible to adapt as you progress is important.”</a:t>
            </a:r>
          </a:p>
        </p:txBody>
      </p:sp>
      <p:sp>
        <p:nvSpPr>
          <p:cNvPr id="16" name="TextBox 15"/>
          <p:cNvSpPr txBox="1"/>
          <p:nvPr/>
        </p:nvSpPr>
        <p:spPr>
          <a:xfrm>
            <a:off x="7969207" y="183393"/>
            <a:ext cx="3801600" cy="369332"/>
          </a:xfrm>
          <a:prstGeom prst="rect">
            <a:avLst/>
          </a:prstGeom>
          <a:solidFill>
            <a:srgbClr val="0070C0"/>
          </a:solidFill>
        </p:spPr>
        <p:txBody>
          <a:bodyPr wrap="square" rtlCol="0">
            <a:spAutoFit/>
          </a:bodyPr>
          <a:lstStyle/>
          <a:p>
            <a:pPr algn="ctr"/>
            <a:r>
              <a:rPr lang="en-IN" b="1" dirty="0">
                <a:solidFill>
                  <a:schemeClr val="bg1"/>
                </a:solidFill>
              </a:rPr>
              <a:t>Client Endorsement</a:t>
            </a:r>
          </a:p>
        </p:txBody>
      </p:sp>
      <p:sp>
        <p:nvSpPr>
          <p:cNvPr id="17" name="TextBox 16"/>
          <p:cNvSpPr txBox="1"/>
          <p:nvPr/>
        </p:nvSpPr>
        <p:spPr>
          <a:xfrm>
            <a:off x="430216" y="183393"/>
            <a:ext cx="3832267" cy="369332"/>
          </a:xfrm>
          <a:prstGeom prst="rect">
            <a:avLst/>
          </a:prstGeom>
          <a:solidFill>
            <a:srgbClr val="0066B3"/>
          </a:solidFill>
        </p:spPr>
        <p:txBody>
          <a:bodyPr wrap="square" rtlCol="0">
            <a:spAutoFit/>
          </a:bodyPr>
          <a:lstStyle/>
          <a:p>
            <a:pPr algn="ctr"/>
            <a:r>
              <a:rPr lang="en-IN" b="1" dirty="0">
                <a:solidFill>
                  <a:schemeClr val="bg1"/>
                </a:solidFill>
              </a:rPr>
              <a:t>Company/Project</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6047" y="1917259"/>
            <a:ext cx="2746896" cy="3681675"/>
          </a:xfrm>
          <a:prstGeom prst="rect">
            <a:avLst/>
          </a:prstGeom>
          <a:ln>
            <a:solidFill>
              <a:srgbClr val="0070C0"/>
            </a:solidFill>
          </a:ln>
        </p:spPr>
      </p:pic>
    </p:spTree>
    <p:extLst>
      <p:ext uri="{BB962C8B-B14F-4D97-AF65-F5344CB8AC3E}">
        <p14:creationId xmlns:p14="http://schemas.microsoft.com/office/powerpoint/2010/main" val="732110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7501" y="144159"/>
            <a:ext cx="3830400" cy="5904000"/>
          </a:xfrm>
          <a:prstGeom prst="rect">
            <a:avLst/>
          </a:prstGeom>
          <a:noFill/>
          <a:ln>
            <a:solidFill>
              <a:srgbClr val="B33F05"/>
            </a:solidFill>
          </a:ln>
        </p:spPr>
        <p:txBody>
          <a:bodyPr wrap="square" rtlCol="0">
            <a:spAutoFit/>
          </a:bodyPr>
          <a:lstStyle/>
          <a:p>
            <a:endParaRPr lang="en-IN" sz="1400" dirty="0"/>
          </a:p>
          <a:p>
            <a:endParaRPr lang="en-IN" sz="1400" dirty="0"/>
          </a:p>
          <a:p>
            <a:r>
              <a:rPr lang="en-IN" sz="1400" dirty="0"/>
              <a:t>Urban Ladder is among India’s fastest growing furniture e-tailers. Unlike competitors which operate as marketplaces, the Bangalore-based start-up is a curated online furniture seller owning processes end-to-end, which means they control everything.  </a:t>
            </a:r>
          </a:p>
          <a:p>
            <a:endParaRPr lang="en-US" sz="1400" dirty="0"/>
          </a:p>
          <a:p>
            <a:r>
              <a:rPr lang="en-US" sz="1400" dirty="0"/>
              <a:t>With the faced paced growth of Urban Ladder, they needed system which could ensure high customer satisfaction.</a:t>
            </a:r>
            <a:r>
              <a:rPr lang="en-IN" sz="1400" dirty="0"/>
              <a:t> </a:t>
            </a:r>
            <a:r>
              <a:rPr lang="en-US" sz="1400" dirty="0"/>
              <a:t>Using Salesforce Service Cloud,</a:t>
            </a:r>
            <a:r>
              <a:rPr lang="en-US" sz="1400" b="1" dirty="0"/>
              <a:t> </a:t>
            </a:r>
            <a:r>
              <a:rPr lang="en-US" sz="1400" dirty="0"/>
              <a:t>Urban Ladder was able to have an integrated view of the customer and their interactions with the Urban Ladder team.</a:t>
            </a:r>
          </a:p>
          <a:p>
            <a:endParaRPr lang="en-US" sz="1400" dirty="0"/>
          </a:p>
          <a:p>
            <a:r>
              <a:rPr lang="en-US" sz="1400" b="1" u="sng" dirty="0"/>
              <a:t>As a result:</a:t>
            </a:r>
          </a:p>
          <a:p>
            <a:endParaRPr lang="en-US" sz="1400" b="1" u="sng" dirty="0"/>
          </a:p>
          <a:p>
            <a:pPr marL="285750" indent="-285750">
              <a:buFont typeface="Arial" panose="020B0604020202020204" pitchFamily="34" charset="0"/>
              <a:buChar char="•"/>
            </a:pPr>
            <a:r>
              <a:rPr lang="en-US" sz="1400" dirty="0"/>
              <a:t>Customer service agents could </a:t>
            </a:r>
            <a:r>
              <a:rPr lang="en-US" sz="1400" b="1" dirty="0"/>
              <a:t>respond to 50% more customer queries.</a:t>
            </a:r>
          </a:p>
          <a:p>
            <a:pPr marL="285750" indent="-285750">
              <a:buFont typeface="Arial" panose="020B0604020202020204" pitchFamily="34" charset="0"/>
              <a:buChar char="•"/>
            </a:pPr>
            <a:r>
              <a:rPr lang="en-US" sz="1400" dirty="0"/>
              <a:t>Process of ticket assignment was </a:t>
            </a:r>
            <a:r>
              <a:rPr lang="en-US" sz="1400" b="1" dirty="0"/>
              <a:t>streamlined.</a:t>
            </a:r>
          </a:p>
          <a:p>
            <a:pPr marL="285750" indent="-285750">
              <a:buFont typeface="Arial" panose="020B0604020202020204" pitchFamily="34" charset="0"/>
              <a:buChar char="•"/>
            </a:pPr>
            <a:r>
              <a:rPr lang="en-US" sz="1400" dirty="0"/>
              <a:t>Cancellation process life cycle </a:t>
            </a:r>
            <a:r>
              <a:rPr lang="en-US" sz="1400" b="1" dirty="0"/>
              <a:t>was reduced to 2 days.</a:t>
            </a:r>
          </a:p>
          <a:p>
            <a:endParaRPr lang="en-US" sz="1400" dirty="0"/>
          </a:p>
          <a:p>
            <a:r>
              <a:rPr lang="en-US" sz="1400" dirty="0"/>
              <a:t>With Salesforce, Urban Ladder was able to </a:t>
            </a:r>
            <a:r>
              <a:rPr lang="en-US" sz="1400" b="1" dirty="0"/>
              <a:t>understand their customers better and reduce their pain points. </a:t>
            </a:r>
          </a:p>
          <a:p>
            <a:endParaRPr lang="en-US" sz="1400" dirty="0"/>
          </a:p>
        </p:txBody>
      </p:sp>
      <p:sp>
        <p:nvSpPr>
          <p:cNvPr id="5" name="Rectangle 4"/>
          <p:cNvSpPr/>
          <p:nvPr/>
        </p:nvSpPr>
        <p:spPr>
          <a:xfrm>
            <a:off x="7851075" y="150608"/>
            <a:ext cx="3830400" cy="5904000"/>
          </a:xfrm>
          <a:prstGeom prst="rect">
            <a:avLst/>
          </a:prstGeom>
          <a:solidFill>
            <a:schemeClr val="bg1">
              <a:lumMod val="95000"/>
            </a:schemeClr>
          </a:solidFill>
          <a:ln>
            <a:solidFill>
              <a:schemeClr val="bg1">
                <a:lumMod val="95000"/>
              </a:schemeClr>
            </a:solidFill>
          </a:ln>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t>Nandini Vishwanath, Director</a:t>
            </a:r>
          </a:p>
          <a:p>
            <a:pPr>
              <a:spcAft>
                <a:spcPts val="300"/>
              </a:spcAft>
            </a:pPr>
            <a:r>
              <a:rPr lang="en-US" sz="1400" b="1" dirty="0"/>
              <a:t>Customer Service</a:t>
            </a:r>
            <a:endParaRPr lang="en-US" sz="1400" b="1" i="1" dirty="0"/>
          </a:p>
          <a:p>
            <a:pPr>
              <a:spcAft>
                <a:spcPts val="300"/>
              </a:spcAft>
            </a:pPr>
            <a:endParaRPr lang="en-US" sz="1400" i="1" dirty="0"/>
          </a:p>
          <a:p>
            <a:pPr>
              <a:spcAft>
                <a:spcPts val="300"/>
              </a:spcAft>
            </a:pPr>
            <a:r>
              <a:rPr lang="en-US" sz="1400" i="1" dirty="0"/>
              <a:t>“</a:t>
            </a:r>
            <a:r>
              <a:rPr lang="en-IN" sz="1400" b="1" i="1" dirty="0"/>
              <a:t>ET Marlabs has been fantastic right from the beginning of requirement gathering. </a:t>
            </a:r>
            <a:r>
              <a:rPr lang="en-IN" sz="1400" i="1" dirty="0"/>
              <a:t>We came with a set of generic set of requirements and ET helped us hone those requirements further and build it out in phases. </a:t>
            </a:r>
            <a:r>
              <a:rPr lang="en-IN" sz="1400" b="1" i="1" dirty="0"/>
              <a:t>ET Marlabs brought in its vast experience of working with other clients and business which really helped us broaden our vision. </a:t>
            </a:r>
            <a:r>
              <a:rPr lang="en-IN" sz="1400" i="1" dirty="0"/>
              <a:t>We had great fun working with ET Marlabs.”</a:t>
            </a:r>
            <a:endParaRPr lang="en-US" sz="1400" i="1" dirty="0"/>
          </a:p>
          <a:p>
            <a:endParaRPr lang="en-US" sz="1400" i="1" dirty="0"/>
          </a:p>
          <a:p>
            <a:r>
              <a:rPr lang="en-US" sz="1600" b="1" dirty="0">
                <a:solidFill>
                  <a:schemeClr val="tx1">
                    <a:lumMod val="75000"/>
                    <a:lumOff val="25000"/>
                  </a:schemeClr>
                </a:solidFill>
              </a:rPr>
              <a:t>Mukund Raman, Senior Product Manager</a:t>
            </a:r>
          </a:p>
          <a:p>
            <a:pPr>
              <a:spcAft>
                <a:spcPts val="300"/>
              </a:spcAft>
            </a:pPr>
            <a:r>
              <a:rPr lang="en-US" sz="1400" b="1" dirty="0"/>
              <a:t>Customer Service</a:t>
            </a:r>
            <a:endParaRPr lang="en-US" sz="1400" b="1" i="1" dirty="0"/>
          </a:p>
          <a:p>
            <a:pPr>
              <a:spcAft>
                <a:spcPts val="300"/>
              </a:spcAft>
            </a:pPr>
            <a:r>
              <a:rPr lang="en-US" sz="1400" i="1" dirty="0"/>
              <a:t>“</a:t>
            </a:r>
            <a:r>
              <a:rPr lang="en-IN" sz="1400" i="1" dirty="0"/>
              <a:t>From the day we started our implementation we were clear on what we wanted and the timeframe in which we wanted it. </a:t>
            </a:r>
            <a:r>
              <a:rPr lang="en-IN" sz="1400" b="1" i="1" dirty="0"/>
              <a:t>What was great was that the team was also on the same page as us in delivering within the aggressive timelines. </a:t>
            </a:r>
            <a:r>
              <a:rPr lang="en-IN" sz="1400" i="1" dirty="0"/>
              <a:t>What stood was the commitment, expertise and agility ET Marlabs brought. </a:t>
            </a:r>
            <a:r>
              <a:rPr lang="en-IN" sz="1400" b="1" i="1" dirty="0"/>
              <a:t>The outcome was fantastic that we decided to continue our engagement with them.</a:t>
            </a:r>
            <a:r>
              <a:rPr lang="en-US" sz="1400" i="1" dirty="0"/>
              <a:t>”</a:t>
            </a:r>
          </a:p>
          <a:p>
            <a:endParaRPr lang="en-US" sz="1400" i="1" dirty="0"/>
          </a:p>
        </p:txBody>
      </p:sp>
      <p:pic>
        <p:nvPicPr>
          <p:cNvPr id="6" name="Picture 5" descr="http://setmyoffer.com/wp-content/uploads/2015/02/UrbanLadderLogo.jpg"/>
          <p:cNvPicPr/>
          <p:nvPr/>
        </p:nvPicPr>
        <p:blipFill rotWithShape="1">
          <a:blip r:embed="rId2" cstate="print">
            <a:extLst>
              <a:ext uri="{28A0092B-C50C-407E-A947-70E740481C1C}">
                <a14:useLocalDpi xmlns:a14="http://schemas.microsoft.com/office/drawing/2010/main"/>
              </a:ext>
            </a:extLst>
          </a:blip>
          <a:srcRect/>
          <a:stretch/>
        </p:blipFill>
        <p:spPr bwMode="auto">
          <a:xfrm>
            <a:off x="5056186" y="320986"/>
            <a:ext cx="2006600" cy="1340678"/>
          </a:xfrm>
          <a:prstGeom prst="rect">
            <a:avLst/>
          </a:prstGeom>
          <a:noFill/>
          <a:ln w="9525">
            <a:noFill/>
            <a:miter lim="800000"/>
            <a:headEnd/>
            <a:tailEnd/>
          </a:ln>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00322" y="2471737"/>
            <a:ext cx="2718332" cy="3088246"/>
          </a:xfrm>
          <a:prstGeom prst="rect">
            <a:avLst/>
          </a:prstGeom>
          <a:ln>
            <a:solidFill>
              <a:schemeClr val="tx1">
                <a:lumMod val="50000"/>
                <a:lumOff val="50000"/>
              </a:schemeClr>
            </a:solidFill>
          </a:ln>
        </p:spPr>
      </p:pic>
      <p:sp>
        <p:nvSpPr>
          <p:cNvPr id="8" name="TextBox 7"/>
          <p:cNvSpPr txBox="1"/>
          <p:nvPr/>
        </p:nvSpPr>
        <p:spPr>
          <a:xfrm>
            <a:off x="7851073" y="156646"/>
            <a:ext cx="3830401" cy="369332"/>
          </a:xfrm>
          <a:prstGeom prst="rect">
            <a:avLst/>
          </a:prstGeom>
          <a:solidFill>
            <a:srgbClr val="000000"/>
          </a:solidFill>
        </p:spPr>
        <p:txBody>
          <a:bodyPr wrap="square" rtlCol="0">
            <a:spAutoFit/>
          </a:bodyPr>
          <a:lstStyle/>
          <a:p>
            <a:pPr algn="ctr"/>
            <a:r>
              <a:rPr lang="en-IN" b="1" dirty="0">
                <a:solidFill>
                  <a:schemeClr val="bg1"/>
                </a:solidFill>
              </a:rPr>
              <a:t>Client Endorsement</a:t>
            </a:r>
          </a:p>
        </p:txBody>
      </p:sp>
      <p:sp>
        <p:nvSpPr>
          <p:cNvPr id="9" name="TextBox 8"/>
          <p:cNvSpPr txBox="1"/>
          <p:nvPr/>
        </p:nvSpPr>
        <p:spPr>
          <a:xfrm>
            <a:off x="437501" y="136320"/>
            <a:ext cx="3830399" cy="369332"/>
          </a:xfrm>
          <a:prstGeom prst="rect">
            <a:avLst/>
          </a:prstGeom>
          <a:solidFill>
            <a:srgbClr val="B33F05"/>
          </a:solidFill>
        </p:spPr>
        <p:txBody>
          <a:bodyPr wrap="square" rtlCol="0">
            <a:spAutoFit/>
          </a:bodyPr>
          <a:lstStyle/>
          <a:p>
            <a:pPr algn="ctr"/>
            <a:r>
              <a:rPr lang="en-IN" b="1" dirty="0">
                <a:solidFill>
                  <a:schemeClr val="bg1"/>
                </a:solidFill>
              </a:rPr>
              <a:t>Company/Project</a:t>
            </a:r>
          </a:p>
        </p:txBody>
      </p:sp>
    </p:spTree>
    <p:extLst>
      <p:ext uri="{BB962C8B-B14F-4D97-AF65-F5344CB8AC3E}">
        <p14:creationId xmlns:p14="http://schemas.microsoft.com/office/powerpoint/2010/main" val="775183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4849" y="157276"/>
            <a:ext cx="3830400" cy="5904000"/>
          </a:xfrm>
          <a:prstGeom prst="rect">
            <a:avLst/>
          </a:prstGeom>
          <a:noFill/>
          <a:ln>
            <a:solidFill>
              <a:srgbClr val="F7E52D"/>
            </a:solidFill>
          </a:ln>
        </p:spPr>
        <p:txBody>
          <a:bodyPr wrap="square" rtlCol="0">
            <a:spAutoFit/>
          </a:bodyPr>
          <a:lstStyle/>
          <a:p>
            <a:endParaRPr lang="en-IN" sz="1400" dirty="0"/>
          </a:p>
          <a:p>
            <a:endParaRPr lang="en-IN" sz="1400" dirty="0"/>
          </a:p>
          <a:p>
            <a:r>
              <a:rPr lang="en-IN" sz="1400" dirty="0"/>
              <a:t>Flipkart is a leading e-commerce company and among the fast growing in the Indian marketplace. It sells almost anything from electronics, household items, clothing to books &amp; stationery. </a:t>
            </a:r>
          </a:p>
          <a:p>
            <a:r>
              <a:rPr lang="en-IN" sz="1400" dirty="0"/>
              <a:t>Flipkart had an ambitious goal to more than double their merchant numbers to 100,000 sellers by the end of the first year of their Salesforce implementation. The Salesforce implementation gave them the leverage to achieve this target.</a:t>
            </a:r>
            <a:endParaRPr lang="en-US" sz="1400" dirty="0"/>
          </a:p>
          <a:p>
            <a:endParaRPr lang="en-US" sz="1400" b="1" u="sng" dirty="0">
              <a:ea typeface="Calibri" charset="0"/>
              <a:cs typeface="Times New Roman" charset="0"/>
            </a:endParaRPr>
          </a:p>
          <a:p>
            <a:r>
              <a:rPr lang="en-US" sz="1400" b="1" u="sng" dirty="0">
                <a:ea typeface="Calibri" charset="0"/>
                <a:cs typeface="Times New Roman" charset="0"/>
              </a:rPr>
              <a:t>As a result: </a:t>
            </a:r>
          </a:p>
          <a:p>
            <a:endParaRPr lang="en-US" sz="1400" b="1" u="sng" dirty="0">
              <a:ea typeface="Calibri" charset="0"/>
              <a:cs typeface="Times New Roman" charset="0"/>
            </a:endParaRPr>
          </a:p>
          <a:p>
            <a:pPr marL="285750" indent="-285750">
              <a:buFont typeface="Arial" charset="0"/>
              <a:buChar char="•"/>
            </a:pPr>
            <a:r>
              <a:rPr lang="en-US" sz="1400" b="1" dirty="0">
                <a:ea typeface="Calibri" charset="0"/>
                <a:cs typeface="Times New Roman" charset="0"/>
              </a:rPr>
              <a:t>On boarded 100,000 sellers and 600,000 sellers in pipeline.</a:t>
            </a:r>
            <a:endParaRPr lang="en-US" sz="1400" dirty="0">
              <a:ea typeface="Calibri" charset="0"/>
              <a:cs typeface="Times New Roman" charset="0"/>
            </a:endParaRPr>
          </a:p>
          <a:p>
            <a:pPr marL="285750" indent="-285750">
              <a:buFont typeface="Arial" charset="0"/>
              <a:buChar char="•"/>
            </a:pPr>
            <a:r>
              <a:rPr lang="en-IN" sz="1400" b="1" dirty="0">
                <a:ea typeface="Calibri" charset="0"/>
                <a:cs typeface="Times New Roman" charset="0"/>
              </a:rPr>
              <a:t>Bucketing sellers</a:t>
            </a:r>
            <a:r>
              <a:rPr lang="en-IN" sz="1400" dirty="0">
                <a:ea typeface="Calibri" charset="0"/>
                <a:cs typeface="Times New Roman" charset="0"/>
              </a:rPr>
              <a:t>, they were able to capture and track the planned and unplanned activities.</a:t>
            </a:r>
          </a:p>
          <a:p>
            <a:pPr marL="285750" indent="-285750">
              <a:buFont typeface="Arial" charset="0"/>
              <a:buChar char="•"/>
            </a:pPr>
            <a:r>
              <a:rPr lang="en-US" sz="1400" b="1" dirty="0">
                <a:ea typeface="Calibri" charset="0"/>
                <a:cs typeface="Times New Roman" charset="0"/>
              </a:rPr>
              <a:t>Effective and efficient system to recruit, train, monitor and manage </a:t>
            </a:r>
            <a:r>
              <a:rPr lang="en-US" sz="1400" dirty="0">
                <a:ea typeface="Calibri" charset="0"/>
                <a:cs typeface="Times New Roman" charset="0"/>
              </a:rPr>
              <a:t>the freelancers and interim consultants.</a:t>
            </a:r>
          </a:p>
          <a:p>
            <a:pPr marL="285750" indent="-285750">
              <a:buFont typeface="Arial" charset="0"/>
              <a:buChar char="•"/>
            </a:pPr>
            <a:r>
              <a:rPr lang="en-US" sz="1400" b="1" dirty="0">
                <a:ea typeface="Calibri" charset="0"/>
                <a:cs typeface="Times New Roman" charset="0"/>
              </a:rPr>
              <a:t>Track, understand, monitor and support the sellers </a:t>
            </a:r>
            <a:r>
              <a:rPr lang="en-US" sz="1400" dirty="0">
                <a:ea typeface="Calibri" charset="0"/>
                <a:cs typeface="Times New Roman" charset="0"/>
              </a:rPr>
              <a:t>to improve the performance.</a:t>
            </a:r>
          </a:p>
          <a:p>
            <a:pPr marL="285750" indent="-285750">
              <a:buFont typeface="Arial" charset="0"/>
              <a:buChar char="•"/>
            </a:pPr>
            <a:r>
              <a:rPr lang="en-US" sz="1400" dirty="0">
                <a:ea typeface="Calibri" charset="0"/>
                <a:cs typeface="Times New Roman" charset="0"/>
              </a:rPr>
              <a:t>Internal employee collaboration through chatter giving more credibility to freelancers and interim consultants.</a:t>
            </a:r>
          </a:p>
        </p:txBody>
      </p:sp>
      <p:sp>
        <p:nvSpPr>
          <p:cNvPr id="5" name="Rectangle 4"/>
          <p:cNvSpPr/>
          <p:nvPr/>
        </p:nvSpPr>
        <p:spPr>
          <a:xfrm>
            <a:off x="7822301" y="154848"/>
            <a:ext cx="3830400" cy="5904000"/>
          </a:xfrm>
          <a:prstGeom prst="rect">
            <a:avLst/>
          </a:prstGeom>
          <a:solidFill>
            <a:schemeClr val="bg2"/>
          </a:solidFill>
          <a:ln>
            <a:solidFill>
              <a:schemeClr val="accent1">
                <a:lumMod val="20000"/>
                <a:lumOff val="80000"/>
              </a:schemeClr>
            </a:solidFill>
          </a:ln>
        </p:spPr>
        <p:txBody>
          <a:bodyPr wrap="square">
            <a:spAutoFit/>
          </a:bodyPr>
          <a:lstStyle/>
          <a:p>
            <a:endParaRPr lang="en-US" sz="1600" b="1" dirty="0">
              <a:solidFill>
                <a:schemeClr val="tx1">
                  <a:lumMod val="75000"/>
                  <a:lumOff val="25000"/>
                </a:schemeClr>
              </a:solidFill>
            </a:endParaRPr>
          </a:p>
          <a:p>
            <a:endParaRPr lang="en-US" sz="1600" b="1" dirty="0">
              <a:solidFill>
                <a:schemeClr val="tx1">
                  <a:lumMod val="75000"/>
                  <a:lumOff val="25000"/>
                </a:schemeClr>
              </a:solidFill>
            </a:endParaRPr>
          </a:p>
          <a:p>
            <a:r>
              <a:rPr lang="en-US" sz="1600" b="1" dirty="0">
                <a:solidFill>
                  <a:schemeClr val="tx1">
                    <a:lumMod val="75000"/>
                    <a:lumOff val="25000"/>
                  </a:schemeClr>
                </a:solidFill>
              </a:rPr>
              <a:t>Krishna Chaitanya, Manager, Product</a:t>
            </a:r>
            <a:endParaRPr lang="en-US" sz="1400" dirty="0"/>
          </a:p>
          <a:p>
            <a:endParaRPr lang="en-US" sz="1400" i="1" dirty="0"/>
          </a:p>
          <a:p>
            <a:r>
              <a:rPr lang="en-US" sz="1400" i="1" dirty="0">
                <a:ea typeface="Calibri" charset="0"/>
                <a:cs typeface="Times New Roman" charset="0"/>
              </a:rPr>
              <a:t>“</a:t>
            </a:r>
            <a:r>
              <a:rPr lang="en-US" sz="1400" b="1" i="1" dirty="0">
                <a:ea typeface="Calibri" charset="0"/>
                <a:cs typeface="Times New Roman" charset="0"/>
              </a:rPr>
              <a:t>ET Marlabs definitely brings a lot to the table</a:t>
            </a:r>
            <a:r>
              <a:rPr lang="en-US" sz="1400" i="1" dirty="0">
                <a:ea typeface="Calibri" charset="0"/>
                <a:cs typeface="Times New Roman" charset="0"/>
              </a:rPr>
              <a:t>, the three main things I want to endorse is the Professionalism, Quality of Resource…immense Expertise and Focus they have in Salesforce.</a:t>
            </a:r>
          </a:p>
          <a:p>
            <a:endParaRPr lang="en-US" sz="1400" i="1" dirty="0">
              <a:ea typeface="Calibri" charset="0"/>
              <a:cs typeface="Times New Roman" charset="0"/>
            </a:endParaRPr>
          </a:p>
          <a:p>
            <a:r>
              <a:rPr lang="en-US" sz="1400" i="1" dirty="0">
                <a:ea typeface="Calibri" charset="0"/>
                <a:cs typeface="Times New Roman" charset="0"/>
              </a:rPr>
              <a:t>Our engagement with ET has been continuing for more than an </a:t>
            </a:r>
            <a:r>
              <a:rPr lang="en-US" sz="1400" b="1" i="1" dirty="0">
                <a:ea typeface="Calibri" charset="0"/>
                <a:cs typeface="Times New Roman" charset="0"/>
              </a:rPr>
              <a:t>year and we were impressed by the knowledge they carry and the professionalism </a:t>
            </a:r>
            <a:r>
              <a:rPr lang="en-US" sz="1400" i="1" dirty="0">
                <a:ea typeface="Calibri" charset="0"/>
                <a:cs typeface="Times New Roman" charset="0"/>
              </a:rPr>
              <a:t>demonstrated throughout the period.</a:t>
            </a:r>
          </a:p>
          <a:p>
            <a:endParaRPr lang="en-US" sz="1400" i="1" dirty="0">
              <a:ea typeface="Calibri" charset="0"/>
              <a:cs typeface="Times New Roman" charset="0"/>
            </a:endParaRPr>
          </a:p>
          <a:p>
            <a:r>
              <a:rPr lang="en-US" sz="1400" b="1" i="1" dirty="0">
                <a:ea typeface="Calibri" charset="0"/>
                <a:cs typeface="Times New Roman" charset="0"/>
              </a:rPr>
              <a:t>They ensure that they deliver what they commit within the timeline they promise</a:t>
            </a:r>
            <a:r>
              <a:rPr lang="en-US" sz="1400" i="1" dirty="0">
                <a:ea typeface="Calibri" charset="0"/>
                <a:cs typeface="Times New Roman" charset="0"/>
              </a:rPr>
              <a:t>. They ensured that the basics they built was strong. They were are always ready to help even when given a stringent timeline… they always deliver and in the best way possible. </a:t>
            </a:r>
          </a:p>
          <a:p>
            <a:endParaRPr lang="en-US" sz="1400" dirty="0">
              <a:ea typeface="Calibri" charset="0"/>
              <a:cs typeface="Times New Roman" charset="0"/>
            </a:endParaRPr>
          </a:p>
          <a:p>
            <a:r>
              <a:rPr lang="en-US" sz="1400" b="1" i="1" dirty="0">
                <a:ea typeface="Calibri" charset="0"/>
                <a:cs typeface="Times New Roman" charset="0"/>
              </a:rPr>
              <a:t>There are many scenarios where ET Marlabs has gone out of their way to ensure that they deliver what we really require.”</a:t>
            </a:r>
            <a:endParaRPr lang="en-US" sz="1400" dirty="0">
              <a:ea typeface="Calibri" charset="0"/>
              <a:cs typeface="Times New Roman" charset="0"/>
            </a:endParaRPr>
          </a:p>
          <a:p>
            <a:pPr algn="just">
              <a:spcAft>
                <a:spcPts val="600"/>
              </a:spcAft>
            </a:pPr>
            <a:endParaRPr lang="en-US" sz="1400" dirty="0">
              <a:ea typeface="Calibri" charset="0"/>
              <a:cs typeface="Times New Roman" charset="0"/>
            </a:endParaRPr>
          </a:p>
        </p:txBody>
      </p:sp>
      <p:sp>
        <p:nvSpPr>
          <p:cNvPr id="8" name="TextBox 7"/>
          <p:cNvSpPr txBox="1"/>
          <p:nvPr/>
        </p:nvSpPr>
        <p:spPr>
          <a:xfrm>
            <a:off x="7822301" y="154848"/>
            <a:ext cx="3830400" cy="369332"/>
          </a:xfrm>
          <a:prstGeom prst="rect">
            <a:avLst/>
          </a:prstGeom>
          <a:solidFill>
            <a:srgbClr val="F7E52D"/>
          </a:solidFill>
        </p:spPr>
        <p:txBody>
          <a:bodyPr wrap="square" rtlCol="0">
            <a:spAutoFit/>
          </a:bodyPr>
          <a:lstStyle/>
          <a:p>
            <a:pPr algn="ctr"/>
            <a:r>
              <a:rPr lang="en-IN" b="1" dirty="0"/>
              <a:t>Client Endorsement</a:t>
            </a:r>
          </a:p>
        </p:txBody>
      </p:sp>
      <p:sp>
        <p:nvSpPr>
          <p:cNvPr id="9" name="TextBox 8"/>
          <p:cNvSpPr txBox="1"/>
          <p:nvPr/>
        </p:nvSpPr>
        <p:spPr>
          <a:xfrm>
            <a:off x="494849" y="171165"/>
            <a:ext cx="3830400" cy="369332"/>
          </a:xfrm>
          <a:prstGeom prst="rect">
            <a:avLst/>
          </a:prstGeom>
          <a:solidFill>
            <a:srgbClr val="F7E52D"/>
          </a:solidFill>
        </p:spPr>
        <p:txBody>
          <a:bodyPr wrap="square" rtlCol="0">
            <a:spAutoFit/>
          </a:bodyPr>
          <a:lstStyle/>
          <a:p>
            <a:pPr algn="ctr"/>
            <a:r>
              <a:rPr lang="en-IN" b="1" dirty="0"/>
              <a:t>Company/Project</a:t>
            </a:r>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01124" y="466631"/>
            <a:ext cx="2316728" cy="753446"/>
          </a:xfrm>
          <a:prstGeom prst="rect">
            <a:avLst/>
          </a:prstGeom>
        </p:spPr>
      </p:pic>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27473" y="2292459"/>
            <a:ext cx="2892603" cy="2965339"/>
          </a:xfrm>
          <a:prstGeom prst="rect">
            <a:avLst/>
          </a:prstGeom>
          <a:solidFill>
            <a:srgbClr val="00B0F0"/>
          </a:solidFill>
          <a:ln>
            <a:solidFill>
              <a:srgbClr val="00B0F0"/>
            </a:solidFill>
          </a:ln>
        </p:spPr>
      </p:pic>
    </p:spTree>
    <p:extLst>
      <p:ext uri="{BB962C8B-B14F-4D97-AF65-F5344CB8AC3E}">
        <p14:creationId xmlns:p14="http://schemas.microsoft.com/office/powerpoint/2010/main" val="1253001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a:xfrm>
            <a:off x="475625" y="170365"/>
            <a:ext cx="3830400" cy="5904000"/>
          </a:xfrm>
          <a:prstGeom prst="rect">
            <a:avLst/>
          </a:prstGeom>
          <a:noFill/>
          <a:ln>
            <a:solidFill>
              <a:srgbClr val="2C3295"/>
            </a:solidFill>
          </a:ln>
        </p:spPr>
        <p:txBody>
          <a:bodyPr wrap="square">
            <a:spAutoFit/>
          </a:bodyPr>
          <a:lstStyle/>
          <a:p>
            <a:endParaRPr lang="en-US" sz="1400" dirty="0">
              <a:ea typeface="Calibri" charset="0"/>
              <a:cs typeface="Times New Roman" charset="0"/>
              <a:sym typeface="Calibri"/>
            </a:endParaRPr>
          </a:p>
          <a:p>
            <a:endParaRPr lang="en-US" sz="1400" dirty="0">
              <a:ea typeface="Calibri" charset="0"/>
              <a:cs typeface="Times New Roman" charset="0"/>
              <a:sym typeface="Calibri"/>
            </a:endParaRPr>
          </a:p>
          <a:p>
            <a:r>
              <a:rPr lang="en-US" sz="1400" dirty="0">
                <a:ea typeface="Calibri" charset="0"/>
                <a:cs typeface="Times New Roman" charset="0"/>
                <a:sym typeface="Calibri"/>
              </a:rPr>
              <a:t>CEAT is one of India’s leading tyre manufacturers with a presence in global markets. It has a manufacturing capacity of over 95,000+ tyres per day. </a:t>
            </a:r>
          </a:p>
          <a:p>
            <a:endParaRPr lang="en-US" sz="1400" dirty="0">
              <a:ea typeface="Calibri" charset="0"/>
              <a:cs typeface="Times New Roman" charset="0"/>
              <a:sym typeface="Calibri"/>
            </a:endParaRPr>
          </a:p>
          <a:p>
            <a:r>
              <a:rPr lang="en-US" sz="1400" dirty="0">
                <a:ea typeface="Calibri" charset="0"/>
                <a:cs typeface="Times New Roman" charset="0"/>
                <a:sym typeface="Calibri"/>
              </a:rPr>
              <a:t>CEAT needed an effective CRM for their Sales, Service and Marketing needs. </a:t>
            </a:r>
            <a:r>
              <a:rPr lang="en-US" sz="1400" dirty="0">
                <a:solidFill>
                  <a:schemeClr val="dk1"/>
                </a:solidFill>
                <a:ea typeface="Calibri"/>
                <a:cs typeface="Calibri"/>
                <a:sym typeface="Calibri"/>
              </a:rPr>
              <a:t>Salesforce Service Cloud integrated with SAP was implemented for giving field agents insight into Sales actuals, inventory stock, pricing etc. and for the management to track the Sales cycle. </a:t>
            </a:r>
          </a:p>
          <a:p>
            <a:pPr algn="just"/>
            <a:endParaRPr lang="en-US" sz="1400" b="1" dirty="0">
              <a:solidFill>
                <a:schemeClr val="dk1"/>
              </a:solidFill>
              <a:ea typeface="Calibri"/>
              <a:cs typeface="Calibri"/>
              <a:sym typeface="Calibri"/>
            </a:endParaRPr>
          </a:p>
          <a:p>
            <a:r>
              <a:rPr lang="en-US" sz="1400" b="1" u="sng" dirty="0">
                <a:ea typeface="Calibri" charset="0"/>
                <a:cs typeface="Times New Roman" charset="0"/>
              </a:rPr>
              <a:t>As a result: </a:t>
            </a:r>
          </a:p>
          <a:p>
            <a:endParaRPr lang="en-US" sz="1400" b="1" u="sng" dirty="0">
              <a:ea typeface="Calibri" charset="0"/>
              <a:cs typeface="Times New Roman" charset="0"/>
            </a:endParaRPr>
          </a:p>
          <a:p>
            <a:pPr marL="285750" indent="-285750">
              <a:buFont typeface="Arial" panose="020B0604020202020204" pitchFamily="34" charset="0"/>
              <a:buChar char="•"/>
            </a:pPr>
            <a:r>
              <a:rPr lang="en-US" sz="1400" dirty="0">
                <a:ea typeface="Calibri" charset="0"/>
                <a:cs typeface="Times New Roman" charset="0"/>
              </a:rPr>
              <a:t>Time take to complete monthly </a:t>
            </a:r>
            <a:r>
              <a:rPr lang="en-US" sz="1400" b="1" dirty="0">
                <a:ea typeface="Calibri" charset="0"/>
                <a:cs typeface="Times New Roman" charset="0"/>
              </a:rPr>
              <a:t>Sales planning came  down from 2 hours to 15 mins.</a:t>
            </a:r>
          </a:p>
          <a:p>
            <a:pPr marL="285750" indent="-285750">
              <a:buFont typeface="Arial" panose="020B0604020202020204" pitchFamily="34" charset="0"/>
              <a:buChar char="•"/>
            </a:pPr>
            <a:r>
              <a:rPr lang="en-US" sz="1400" dirty="0">
                <a:ea typeface="Calibri" charset="0"/>
                <a:cs typeface="Times New Roman" charset="0"/>
              </a:rPr>
              <a:t>Live Dashboards provide results in a </a:t>
            </a:r>
            <a:r>
              <a:rPr lang="en-US" sz="1400" b="1" dirty="0">
                <a:ea typeface="Calibri" charset="0"/>
                <a:cs typeface="Times New Roman" charset="0"/>
              </a:rPr>
              <a:t>matter of seconds as compared to 7 mins.</a:t>
            </a:r>
          </a:p>
          <a:p>
            <a:pPr marL="285750" indent="-285750">
              <a:buFont typeface="Arial" panose="020B0604020202020204" pitchFamily="34" charset="0"/>
              <a:buChar char="•"/>
            </a:pPr>
            <a:r>
              <a:rPr lang="en-US" sz="1400" b="1" dirty="0">
                <a:ea typeface="Calibri" charset="0"/>
                <a:cs typeface="Times New Roman" charset="0"/>
              </a:rPr>
              <a:t>70% increase in efficiency </a:t>
            </a:r>
            <a:r>
              <a:rPr lang="en-US" sz="1400" dirty="0">
                <a:ea typeface="Calibri" charset="0"/>
                <a:cs typeface="Times New Roman" charset="0"/>
              </a:rPr>
              <a:t>due to PJP and CIBA app.</a:t>
            </a:r>
          </a:p>
          <a:p>
            <a:pPr marL="285750" indent="-285750">
              <a:buFont typeface="Arial" panose="020B0604020202020204" pitchFamily="34" charset="0"/>
              <a:buChar char="•"/>
            </a:pPr>
            <a:r>
              <a:rPr lang="en-US" sz="1400" dirty="0">
                <a:ea typeface="Calibri" charset="0"/>
                <a:cs typeface="Times New Roman" charset="0"/>
              </a:rPr>
              <a:t>Order processing with all limit checks </a:t>
            </a:r>
            <a:r>
              <a:rPr lang="en-US" sz="1400" b="1" dirty="0">
                <a:ea typeface="Calibri" charset="0"/>
                <a:cs typeface="Times New Roman" charset="0"/>
              </a:rPr>
              <a:t>increased efficiency by 30%.</a:t>
            </a:r>
          </a:p>
          <a:p>
            <a:pPr marL="285750" indent="-285750">
              <a:buFont typeface="Arial" panose="020B0604020202020204" pitchFamily="34" charset="0"/>
              <a:buChar char="•"/>
            </a:pPr>
            <a:r>
              <a:rPr lang="en-US" sz="1400" dirty="0">
                <a:ea typeface="Calibri" charset="0"/>
                <a:cs typeface="Times New Roman" charset="0"/>
              </a:rPr>
              <a:t>E-fleet module implementation </a:t>
            </a:r>
            <a:r>
              <a:rPr lang="en-US" sz="1400" b="1" dirty="0">
                <a:ea typeface="Calibri" charset="0"/>
                <a:cs typeface="Times New Roman" charset="0"/>
              </a:rPr>
              <a:t>resulted in higher Sales</a:t>
            </a:r>
            <a:r>
              <a:rPr lang="en-US" sz="1400" dirty="0">
                <a:ea typeface="Calibri" charset="0"/>
                <a:cs typeface="Times New Roman" charset="0"/>
              </a:rPr>
              <a:t> numbers for new or existing products.</a:t>
            </a:r>
          </a:p>
        </p:txBody>
      </p:sp>
      <p:sp>
        <p:nvSpPr>
          <p:cNvPr id="15" name="Rectangle 14"/>
          <p:cNvSpPr/>
          <p:nvPr/>
        </p:nvSpPr>
        <p:spPr>
          <a:xfrm>
            <a:off x="7824746" y="171953"/>
            <a:ext cx="3830400" cy="5904000"/>
          </a:xfrm>
          <a:prstGeom prst="rect">
            <a:avLst/>
          </a:prstGeom>
          <a:solidFill>
            <a:schemeClr val="bg2"/>
          </a:solidFill>
        </p:spPr>
        <p:txBody>
          <a:bodyPr wrap="square">
            <a:spAutoFit/>
          </a:bodyPr>
          <a:lstStyle/>
          <a:p>
            <a:endParaRPr lang="en-US" sz="1400" i="1" dirty="0">
              <a:solidFill>
                <a:srgbClr val="393939"/>
              </a:solidFill>
            </a:endParaRPr>
          </a:p>
          <a:p>
            <a:endParaRPr lang="en-US" sz="1400" i="1" dirty="0">
              <a:solidFill>
                <a:srgbClr val="393939"/>
              </a:solidFill>
            </a:endParaRPr>
          </a:p>
          <a:p>
            <a:r>
              <a:rPr lang="en-US" sz="1600" b="1" dirty="0"/>
              <a:t>Arnab Banerjee - Executive Director</a:t>
            </a:r>
          </a:p>
          <a:p>
            <a:r>
              <a:rPr lang="en-US" sz="1400" b="1" dirty="0"/>
              <a:t>Operations</a:t>
            </a:r>
            <a:endParaRPr lang="en-US" sz="1400" i="1" dirty="0">
              <a:solidFill>
                <a:srgbClr val="393939"/>
              </a:solidFill>
            </a:endParaRPr>
          </a:p>
          <a:p>
            <a:r>
              <a:rPr lang="en-US" sz="1400" i="1" dirty="0">
                <a:solidFill>
                  <a:srgbClr val="393939"/>
                </a:solidFill>
              </a:rPr>
              <a:t>“We evaluated various vendors from the very big to mid-sized ones and also ET Marlabs. </a:t>
            </a:r>
            <a:r>
              <a:rPr lang="en-US" sz="1400" b="1" i="1" dirty="0">
                <a:solidFill>
                  <a:srgbClr val="393939"/>
                </a:solidFill>
              </a:rPr>
              <a:t>ET Marlabs was one of the principal partners of Salesforce. What critically swung the deal in their favor was that we felt they were quite flexible and were willing to work as a team; their understanding of CEAT was perhaps the best within a short span of time.</a:t>
            </a:r>
            <a:r>
              <a:rPr lang="en-US" sz="1400" i="1" dirty="0">
                <a:solidFill>
                  <a:srgbClr val="393939"/>
                </a:solidFill>
              </a:rPr>
              <a:t> That made the decision making easier….they did not look at it from a SLA kind of relationship. Sometimes I had to side on behalf of ET Marlabs to ensure that we wouldn’t stretch it too far. </a:t>
            </a:r>
            <a:r>
              <a:rPr lang="en-US" sz="1400" b="1" i="1" dirty="0">
                <a:solidFill>
                  <a:srgbClr val="393939"/>
                </a:solidFill>
              </a:rPr>
              <a:t>The overall handholding and teamwork from ET was fantastic.”</a:t>
            </a:r>
            <a:r>
              <a:rPr lang="en-US" sz="1400" i="1" dirty="0">
                <a:solidFill>
                  <a:srgbClr val="393939"/>
                </a:solidFill>
              </a:rPr>
              <a:t> </a:t>
            </a:r>
          </a:p>
          <a:p>
            <a:endParaRPr lang="en-US" sz="1300" i="1" dirty="0"/>
          </a:p>
          <a:p>
            <a:r>
              <a:rPr lang="en-US" sz="1600" b="1" dirty="0"/>
              <a:t>Niranjan Bhalivade – Chief Information Officer</a:t>
            </a:r>
          </a:p>
          <a:p>
            <a:r>
              <a:rPr lang="en-US" sz="1400" i="1" dirty="0"/>
              <a:t>“The entire project team from ET had been very aggressive in taking the requirements. They have managed the project in a beautiful way by adding technology innovations on top of our business requirements. </a:t>
            </a:r>
            <a:r>
              <a:rPr lang="en-US" sz="1400" b="1" i="1" dirty="0"/>
              <a:t>They were not only asking precise questions, but also co-innovating with us.”</a:t>
            </a:r>
          </a:p>
        </p:txBody>
      </p:sp>
      <p:sp>
        <p:nvSpPr>
          <p:cNvPr id="16" name="TextBox 15"/>
          <p:cNvSpPr txBox="1"/>
          <p:nvPr/>
        </p:nvSpPr>
        <p:spPr>
          <a:xfrm>
            <a:off x="7824746" y="170365"/>
            <a:ext cx="3830400" cy="369332"/>
          </a:xfrm>
          <a:prstGeom prst="rect">
            <a:avLst/>
          </a:prstGeom>
          <a:solidFill>
            <a:srgbClr val="2C3295"/>
          </a:solidFill>
        </p:spPr>
        <p:txBody>
          <a:bodyPr wrap="square" rtlCol="0">
            <a:spAutoFit/>
          </a:bodyPr>
          <a:lstStyle/>
          <a:p>
            <a:pPr algn="ctr"/>
            <a:r>
              <a:rPr lang="en-IN" b="1" dirty="0">
                <a:solidFill>
                  <a:schemeClr val="bg1"/>
                </a:solidFill>
              </a:rPr>
              <a:t>Client Endorsement</a:t>
            </a:r>
          </a:p>
        </p:txBody>
      </p:sp>
      <p:sp>
        <p:nvSpPr>
          <p:cNvPr id="17" name="TextBox 16"/>
          <p:cNvSpPr txBox="1"/>
          <p:nvPr/>
        </p:nvSpPr>
        <p:spPr>
          <a:xfrm>
            <a:off x="475625" y="170365"/>
            <a:ext cx="3830400" cy="369332"/>
          </a:xfrm>
          <a:prstGeom prst="rect">
            <a:avLst/>
          </a:prstGeom>
          <a:solidFill>
            <a:srgbClr val="2C3295"/>
          </a:solidFill>
        </p:spPr>
        <p:txBody>
          <a:bodyPr wrap="square" rtlCol="0">
            <a:spAutoFit/>
          </a:bodyPr>
          <a:lstStyle/>
          <a:p>
            <a:pPr algn="ctr"/>
            <a:r>
              <a:rPr lang="en-IN" b="1" dirty="0">
                <a:solidFill>
                  <a:schemeClr val="bg1"/>
                </a:solidFill>
              </a:rPr>
              <a:t>Company/Project </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t="29266" b="28419"/>
          <a:stretch/>
        </p:blipFill>
        <p:spPr>
          <a:xfrm>
            <a:off x="4928972" y="468257"/>
            <a:ext cx="2261031" cy="907967"/>
          </a:xfrm>
          <a:prstGeom prst="rect">
            <a:avLst/>
          </a:prstGeom>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6524" y="2219189"/>
            <a:ext cx="2645928" cy="3095761"/>
          </a:xfrm>
          <a:prstGeom prst="rect">
            <a:avLst/>
          </a:prstGeom>
          <a:ln>
            <a:solidFill>
              <a:schemeClr val="bg2">
                <a:lumMod val="90000"/>
              </a:schemeClr>
            </a:solidFill>
          </a:ln>
        </p:spPr>
      </p:pic>
    </p:spTree>
    <p:extLst>
      <p:ext uri="{BB962C8B-B14F-4D97-AF65-F5344CB8AC3E}">
        <p14:creationId xmlns:p14="http://schemas.microsoft.com/office/powerpoint/2010/main" val="65137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0" dirty="0">
                <a:latin typeface="Founders Grotesk Bold" panose="020B0803030202060203" pitchFamily="34" charset="0"/>
              </a:rPr>
              <a:t>people &amp; culture</a:t>
            </a:r>
          </a:p>
        </p:txBody>
      </p:sp>
    </p:spTree>
    <p:extLst>
      <p:ext uri="{BB962C8B-B14F-4D97-AF65-F5344CB8AC3E}">
        <p14:creationId xmlns:p14="http://schemas.microsoft.com/office/powerpoint/2010/main" val="3891100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35338" y="184698"/>
            <a:ext cx="5534522" cy="769441"/>
          </a:xfrm>
          <a:prstGeom prst="rect">
            <a:avLst/>
          </a:prstGeom>
          <a:noFill/>
          <a:ln>
            <a:noFill/>
          </a:ln>
        </p:spPr>
        <p:txBody>
          <a:bodyPr wrap="square" rtlCol="0">
            <a:spAutoFit/>
          </a:bodyPr>
          <a:lstStyle/>
          <a:p>
            <a:pPr algn="ctr"/>
            <a:r>
              <a:rPr lang="en-US" sz="4400" dirty="0">
                <a:solidFill>
                  <a:srgbClr val="F11730"/>
                </a:solidFill>
              </a:rPr>
              <a:t>Be Extraordinary</a:t>
            </a:r>
            <a:r>
              <a:rPr lang="en-US" sz="4400" i="1" dirty="0">
                <a:solidFill>
                  <a:srgbClr val="F11730"/>
                </a:solidFill>
              </a:rPr>
              <a:t>.</a:t>
            </a:r>
          </a:p>
        </p:txBody>
      </p:sp>
      <p:sp>
        <p:nvSpPr>
          <p:cNvPr id="5" name="Rectangle 4"/>
          <p:cNvSpPr/>
          <p:nvPr/>
        </p:nvSpPr>
        <p:spPr>
          <a:xfrm>
            <a:off x="233362" y="2349470"/>
            <a:ext cx="6096000" cy="646331"/>
          </a:xfrm>
          <a:prstGeom prst="rect">
            <a:avLst/>
          </a:prstGeom>
        </p:spPr>
        <p:txBody>
          <a:bodyPr>
            <a:spAutoFit/>
          </a:bodyPr>
          <a:lstStyle/>
          <a:p>
            <a:endParaRPr lang="en-IN" dirty="0"/>
          </a:p>
          <a:p>
            <a:endParaRPr lang="en-IN" dirty="0"/>
          </a:p>
        </p:txBody>
      </p:sp>
      <p:sp>
        <p:nvSpPr>
          <p:cNvPr id="6" name="TextBox 5"/>
          <p:cNvSpPr txBox="1"/>
          <p:nvPr/>
        </p:nvSpPr>
        <p:spPr>
          <a:xfrm>
            <a:off x="532239" y="1899969"/>
            <a:ext cx="1760430" cy="830997"/>
          </a:xfrm>
          <a:prstGeom prst="rect">
            <a:avLst/>
          </a:prstGeom>
          <a:solidFill>
            <a:schemeClr val="bg2"/>
          </a:solidFill>
        </p:spPr>
        <p:txBody>
          <a:bodyPr wrap="square" rtlCol="0">
            <a:spAutoFit/>
          </a:bodyPr>
          <a:lstStyle/>
          <a:p>
            <a:pPr algn="ctr"/>
            <a:r>
              <a:rPr lang="en-IN" sz="1200" dirty="0"/>
              <a:t>The value of ET Marlabs is measured by an </a:t>
            </a:r>
            <a:r>
              <a:rPr lang="en-IN" sz="1200" b="1" dirty="0"/>
              <a:t>individual’s talent and distinctiveness. </a:t>
            </a:r>
          </a:p>
        </p:txBody>
      </p:sp>
      <p:sp>
        <p:nvSpPr>
          <p:cNvPr id="8" name="TextBox 7"/>
          <p:cNvSpPr txBox="1"/>
          <p:nvPr/>
        </p:nvSpPr>
        <p:spPr>
          <a:xfrm>
            <a:off x="9884368" y="1807637"/>
            <a:ext cx="1685204" cy="1015663"/>
          </a:xfrm>
          <a:prstGeom prst="rect">
            <a:avLst/>
          </a:prstGeom>
          <a:solidFill>
            <a:schemeClr val="bg2"/>
          </a:solidFill>
        </p:spPr>
        <p:txBody>
          <a:bodyPr wrap="square" rtlCol="0">
            <a:spAutoFit/>
          </a:bodyPr>
          <a:lstStyle/>
          <a:p>
            <a:pPr algn="ctr"/>
            <a:r>
              <a:rPr lang="en-IN" sz="1200" dirty="0"/>
              <a:t>Our culture, which is a reflection of all that, </a:t>
            </a:r>
            <a:r>
              <a:rPr lang="en-IN" sz="1200" b="1" dirty="0"/>
              <a:t>embraces and celebrates uniqueness</a:t>
            </a:r>
            <a:r>
              <a:rPr lang="en-IN" sz="1200" dirty="0"/>
              <a:t> of every kind. </a:t>
            </a:r>
          </a:p>
        </p:txBody>
      </p:sp>
      <p:sp>
        <p:nvSpPr>
          <p:cNvPr id="10" name="TextBox 9"/>
          <p:cNvSpPr txBox="1"/>
          <p:nvPr/>
        </p:nvSpPr>
        <p:spPr>
          <a:xfrm>
            <a:off x="532240" y="2961228"/>
            <a:ext cx="1760429" cy="1569660"/>
          </a:xfrm>
          <a:prstGeom prst="rect">
            <a:avLst/>
          </a:prstGeom>
          <a:solidFill>
            <a:schemeClr val="bg2"/>
          </a:solidFill>
        </p:spPr>
        <p:txBody>
          <a:bodyPr wrap="square" rtlCol="0">
            <a:spAutoFit/>
          </a:bodyPr>
          <a:lstStyle/>
          <a:p>
            <a:pPr algn="ctr"/>
            <a:r>
              <a:rPr lang="en-IN" sz="1200" dirty="0"/>
              <a:t>Our people can be their </a:t>
            </a:r>
            <a:r>
              <a:rPr lang="en-IN" sz="1200" b="1" dirty="0"/>
              <a:t>extraordinary self </a:t>
            </a:r>
            <a:r>
              <a:rPr lang="en-IN" sz="1200" dirty="0"/>
              <a:t>in our work environment, which is all about </a:t>
            </a:r>
            <a:r>
              <a:rPr lang="en-IN" sz="1200" b="1" dirty="0"/>
              <a:t>learning, working, having fun and growing </a:t>
            </a:r>
            <a:r>
              <a:rPr lang="en-IN" sz="1200" dirty="0"/>
              <a:t>as Salesforce experts to reach our full potential. </a:t>
            </a:r>
          </a:p>
        </p:txBody>
      </p:sp>
      <p:sp>
        <p:nvSpPr>
          <p:cNvPr id="12" name="TextBox 11"/>
          <p:cNvSpPr txBox="1"/>
          <p:nvPr/>
        </p:nvSpPr>
        <p:spPr>
          <a:xfrm flipH="1">
            <a:off x="9884368" y="5203154"/>
            <a:ext cx="1732927" cy="863965"/>
          </a:xfrm>
          <a:prstGeom prst="rect">
            <a:avLst/>
          </a:prstGeom>
          <a:solidFill>
            <a:schemeClr val="bg2"/>
          </a:solidFill>
        </p:spPr>
        <p:txBody>
          <a:bodyPr wrap="square" rtlCol="0">
            <a:spAutoFit/>
          </a:bodyPr>
          <a:lstStyle/>
          <a:p>
            <a:pPr algn="ctr"/>
            <a:r>
              <a:rPr lang="en-IN" sz="1200" dirty="0"/>
              <a:t>The innovative people practices at </a:t>
            </a:r>
            <a:r>
              <a:rPr lang="en-IN" sz="1200" b="1" dirty="0"/>
              <a:t>ET Marlabs have kept attrition at less than 5%. </a:t>
            </a:r>
          </a:p>
        </p:txBody>
      </p:sp>
      <p:grpSp>
        <p:nvGrpSpPr>
          <p:cNvPr id="18" name="Group 17"/>
          <p:cNvGrpSpPr/>
          <p:nvPr/>
        </p:nvGrpSpPr>
        <p:grpSpPr>
          <a:xfrm>
            <a:off x="2591547" y="1220839"/>
            <a:ext cx="7037481" cy="4326721"/>
            <a:chOff x="2168545" y="1117577"/>
            <a:chExt cx="7797995" cy="4860486"/>
          </a:xfrm>
        </p:grpSpPr>
        <p:sp>
          <p:nvSpPr>
            <p:cNvPr id="15" name="TextBox 14"/>
            <p:cNvSpPr txBox="1"/>
            <p:nvPr/>
          </p:nvSpPr>
          <p:spPr>
            <a:xfrm>
              <a:off x="8941119" y="1800225"/>
              <a:ext cx="45719" cy="369332"/>
            </a:xfrm>
            <a:prstGeom prst="rect">
              <a:avLst/>
            </a:prstGeom>
            <a:noFill/>
          </p:spPr>
          <p:txBody>
            <a:bodyPr wrap="square" rtlCol="0">
              <a:spAutoFit/>
            </a:bodyPr>
            <a:lstStyle/>
            <a:p>
              <a:endParaRPr lang="en-US" dirty="0"/>
            </a:p>
          </p:txBody>
        </p:sp>
        <p:pic>
          <p:nvPicPr>
            <p:cNvPr id="11" name="Picture 10"/>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a:ext>
              </a:extLst>
            </a:blip>
            <a:stretch>
              <a:fillRect/>
            </a:stretch>
          </p:blipFill>
          <p:spPr>
            <a:xfrm>
              <a:off x="2168545" y="1117577"/>
              <a:ext cx="4942241" cy="3718392"/>
            </a:xfrm>
            <a:prstGeom prst="rect">
              <a:avLst/>
            </a:prstGeom>
            <a:ln>
              <a:solidFill>
                <a:schemeClr val="tx1"/>
              </a:solidFill>
            </a:ln>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68545" y="4071227"/>
              <a:ext cx="2756579" cy="1906836"/>
            </a:xfrm>
            <a:prstGeom prst="rect">
              <a:avLst/>
            </a:prstGeom>
            <a:solidFill>
              <a:schemeClr val="bg2">
                <a:lumMod val="50000"/>
              </a:schemeClr>
            </a:solidFill>
            <a:ln>
              <a:solidFill>
                <a:schemeClr val="tx1">
                  <a:lumMod val="65000"/>
                  <a:lumOff val="35000"/>
                </a:schemeClr>
              </a:solidFill>
            </a:ln>
          </p:spPr>
        </p:pic>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74822" y="3010467"/>
              <a:ext cx="2891717" cy="1979644"/>
            </a:xfrm>
            <a:prstGeom prst="rect">
              <a:avLst/>
            </a:prstGeom>
            <a:ln>
              <a:solidFill>
                <a:schemeClr val="tx1"/>
              </a:solidFill>
            </a:ln>
          </p:spPr>
        </p:pic>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38013" y="4071227"/>
              <a:ext cx="2843008" cy="1906836"/>
            </a:xfrm>
            <a:prstGeom prst="rect">
              <a:avLst/>
            </a:prstGeom>
            <a:solidFill>
              <a:schemeClr val="bg2">
                <a:lumMod val="50000"/>
              </a:schemeClr>
            </a:solidFill>
            <a:ln>
              <a:solidFill>
                <a:schemeClr val="tx1">
                  <a:lumMod val="65000"/>
                  <a:lumOff val="35000"/>
                </a:schemeClr>
              </a:solidFill>
            </a:ln>
          </p:spPr>
        </p:pic>
        <p:pic>
          <p:nvPicPr>
            <p:cNvPr id="3" name="Picture 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93910" y="4468421"/>
              <a:ext cx="2172629" cy="1509641"/>
            </a:xfrm>
            <a:prstGeom prst="rect">
              <a:avLst/>
            </a:prstGeom>
            <a:solidFill>
              <a:schemeClr val="bg2">
                <a:lumMod val="50000"/>
              </a:schemeClr>
            </a:solidFill>
            <a:ln>
              <a:solidFill>
                <a:schemeClr val="tx1">
                  <a:lumMod val="65000"/>
                  <a:lumOff val="35000"/>
                </a:schemeClr>
              </a:solidFill>
            </a:ln>
          </p:spPr>
        </p:pic>
        <p:pic>
          <p:nvPicPr>
            <p:cNvPr id="2" name="Picture 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92804" y="1122393"/>
              <a:ext cx="2873736" cy="1888074"/>
            </a:xfrm>
            <a:prstGeom prst="rect">
              <a:avLst/>
            </a:prstGeom>
            <a:solidFill>
              <a:schemeClr val="bg2">
                <a:lumMod val="50000"/>
              </a:schemeClr>
            </a:solidFill>
            <a:ln>
              <a:solidFill>
                <a:schemeClr val="tx1">
                  <a:lumMod val="65000"/>
                  <a:lumOff val="35000"/>
                </a:schemeClr>
              </a:solidFill>
            </a:ln>
          </p:spPr>
        </p:pic>
      </p:grpSp>
      <p:sp>
        <p:nvSpPr>
          <p:cNvPr id="19" name="TextBox 18"/>
          <p:cNvSpPr txBox="1"/>
          <p:nvPr/>
        </p:nvSpPr>
        <p:spPr>
          <a:xfrm>
            <a:off x="514161" y="4866790"/>
            <a:ext cx="1783365" cy="1200329"/>
          </a:xfrm>
          <a:prstGeom prst="rect">
            <a:avLst/>
          </a:prstGeom>
          <a:solidFill>
            <a:schemeClr val="bg2"/>
          </a:solidFill>
        </p:spPr>
        <p:txBody>
          <a:bodyPr wrap="square" rtlCol="0">
            <a:spAutoFit/>
          </a:bodyPr>
          <a:lstStyle/>
          <a:p>
            <a:pPr algn="ctr"/>
            <a:r>
              <a:rPr lang="en-IN" sz="1200" dirty="0"/>
              <a:t>The </a:t>
            </a:r>
            <a:r>
              <a:rPr lang="en-IN" sz="1200" b="1" dirty="0"/>
              <a:t>In-House Training Program is called </a:t>
            </a:r>
          </a:p>
          <a:p>
            <a:pPr algn="ctr"/>
            <a:r>
              <a:rPr lang="en-IN" sz="1200" b="1" dirty="0"/>
              <a:t>Code the Cloud.  </a:t>
            </a:r>
          </a:p>
          <a:p>
            <a:pPr algn="ctr"/>
            <a:r>
              <a:rPr lang="en-IN" sz="1200" dirty="0"/>
              <a:t>It ensures continuous Training &amp; Certifications for our people. </a:t>
            </a:r>
          </a:p>
        </p:txBody>
      </p:sp>
      <p:sp>
        <p:nvSpPr>
          <p:cNvPr id="20" name="TextBox 19"/>
          <p:cNvSpPr txBox="1"/>
          <p:nvPr/>
        </p:nvSpPr>
        <p:spPr>
          <a:xfrm>
            <a:off x="9884368" y="3313848"/>
            <a:ext cx="1692000" cy="1384995"/>
          </a:xfrm>
          <a:prstGeom prst="rect">
            <a:avLst/>
          </a:prstGeom>
          <a:solidFill>
            <a:schemeClr val="bg2"/>
          </a:solidFill>
        </p:spPr>
        <p:txBody>
          <a:bodyPr wrap="square" rtlCol="0">
            <a:spAutoFit/>
          </a:bodyPr>
          <a:lstStyle/>
          <a:p>
            <a:pPr algn="ctr"/>
            <a:r>
              <a:rPr lang="en-IN" sz="1200" b="1" dirty="0"/>
              <a:t>ET Marlabs’ CSR initiative called “Part of the brief” focuses on giving back </a:t>
            </a:r>
            <a:r>
              <a:rPr lang="en-IN" sz="1200" dirty="0"/>
              <a:t>to the community and aligns with 1:1:1, a Salesforce CSR program</a:t>
            </a:r>
            <a:r>
              <a:rPr lang="en-US" sz="1200" dirty="0"/>
              <a:t>.</a:t>
            </a:r>
            <a:endParaRPr lang="en-IN" sz="1200" dirty="0"/>
          </a:p>
        </p:txBody>
      </p:sp>
      <p:pic>
        <p:nvPicPr>
          <p:cNvPr id="21" name="Picture 2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4161" y="222769"/>
            <a:ext cx="2367935" cy="782946"/>
          </a:xfrm>
          <a:prstGeom prst="rect">
            <a:avLst/>
          </a:prstGeom>
        </p:spPr>
      </p:pic>
    </p:spTree>
    <p:extLst>
      <p:ext uri="{BB962C8B-B14F-4D97-AF65-F5344CB8AC3E}">
        <p14:creationId xmlns:p14="http://schemas.microsoft.com/office/powerpoint/2010/main" val="3389197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971643" y="1797168"/>
            <a:ext cx="8048657" cy="3491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3292227" y="280878"/>
            <a:ext cx="5534522" cy="646331"/>
          </a:xfrm>
          <a:prstGeom prst="rect">
            <a:avLst/>
          </a:prstGeom>
          <a:noFill/>
          <a:ln>
            <a:noFill/>
          </a:ln>
        </p:spPr>
        <p:txBody>
          <a:bodyPr wrap="square" rtlCol="0">
            <a:spAutoFit/>
          </a:bodyPr>
          <a:lstStyle/>
          <a:p>
            <a:pPr algn="ctr"/>
            <a:r>
              <a:rPr lang="en-US" sz="3600" dirty="0"/>
              <a:t>Contact Us</a:t>
            </a:r>
          </a:p>
        </p:txBody>
      </p:sp>
      <p:sp>
        <p:nvSpPr>
          <p:cNvPr id="5" name="Rectangle 4"/>
          <p:cNvSpPr/>
          <p:nvPr/>
        </p:nvSpPr>
        <p:spPr>
          <a:xfrm>
            <a:off x="244227" y="2220734"/>
            <a:ext cx="6096000" cy="646331"/>
          </a:xfrm>
          <a:prstGeom prst="rect">
            <a:avLst/>
          </a:prstGeom>
        </p:spPr>
        <p:txBody>
          <a:bodyPr>
            <a:spAutoFit/>
          </a:bodyPr>
          <a:lstStyle/>
          <a:p>
            <a:endParaRPr lang="en-IN" dirty="0"/>
          </a:p>
          <a:p>
            <a:endParaRPr lang="en-IN" dirty="0"/>
          </a:p>
        </p:txBody>
      </p:sp>
      <p:sp>
        <p:nvSpPr>
          <p:cNvPr id="23" name="Rectangle 5"/>
          <p:cNvSpPr>
            <a:spLocks/>
          </p:cNvSpPr>
          <p:nvPr/>
        </p:nvSpPr>
        <p:spPr bwMode="auto">
          <a:xfrm>
            <a:off x="1971643" y="1797168"/>
            <a:ext cx="3082957" cy="24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0" tIns="0" rIns="0" bIns="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spcBef>
                <a:spcPts val="363"/>
              </a:spcBef>
            </a:pPr>
            <a:r>
              <a:rPr lang="en-US" altLang="en-US" sz="2400" b="1" dirty="0">
                <a:solidFill>
                  <a:schemeClr val="tx1"/>
                </a:solidFill>
                <a:latin typeface="+mn-lt"/>
                <a:ea typeface="ＭＳ Ｐゴシック" charset="-128"/>
                <a:sym typeface="Arial Bold" charset="0"/>
              </a:rPr>
              <a:t>United States</a:t>
            </a:r>
            <a:endParaRPr lang="en-US" altLang="en-US" sz="2400" b="1" dirty="0">
              <a:solidFill>
                <a:schemeClr val="tx1"/>
              </a:solidFill>
              <a:latin typeface="+mn-lt"/>
              <a:ea typeface="ＭＳ Ｐゴシック" charset="-128"/>
              <a:sym typeface="Arial" charset="0"/>
            </a:endParaRPr>
          </a:p>
          <a:p>
            <a:pPr>
              <a:lnSpc>
                <a:spcPct val="130000"/>
              </a:lnSpc>
            </a:pPr>
            <a:endParaRPr lang="en-US" sz="1800" dirty="0">
              <a:latin typeface="+mn-lt"/>
            </a:endParaRPr>
          </a:p>
          <a:p>
            <a:r>
              <a:rPr lang="en-US" sz="1600" dirty="0">
                <a:latin typeface="+mn-lt"/>
              </a:rPr>
              <a:t>One Corporate Place South </a:t>
            </a:r>
          </a:p>
          <a:p>
            <a:r>
              <a:rPr lang="en-US" sz="1600" dirty="0">
                <a:latin typeface="+mn-lt"/>
              </a:rPr>
              <a:t>Floor 3</a:t>
            </a:r>
            <a:br>
              <a:rPr lang="en-US" sz="1600" dirty="0">
                <a:latin typeface="+mn-lt"/>
              </a:rPr>
            </a:br>
            <a:r>
              <a:rPr lang="en-US" sz="1600" dirty="0">
                <a:latin typeface="+mn-lt"/>
              </a:rPr>
              <a:t>Piscataway NJ 08854 – 6116</a:t>
            </a:r>
          </a:p>
          <a:p>
            <a:r>
              <a:rPr lang="en-US" sz="1600" dirty="0">
                <a:latin typeface="+mn-lt"/>
              </a:rPr>
              <a:t>Phone: </a:t>
            </a:r>
            <a:r>
              <a:rPr lang="is-IS" sz="1600">
                <a:latin typeface="+mn-lt"/>
              </a:rPr>
              <a:t>+1 (732) 694 1000</a:t>
            </a:r>
          </a:p>
          <a:p>
            <a:endParaRPr lang="is-IS" sz="1600">
              <a:latin typeface="+mn-lt"/>
            </a:endParaRPr>
          </a:p>
          <a:p>
            <a:r>
              <a:rPr lang="is-IS" sz="1600" b="1" u="sng">
                <a:latin typeface="+mn-lt"/>
              </a:rPr>
              <a:t>Email: Contact@marlabs.com</a:t>
            </a:r>
            <a:endParaRPr lang="en-US" sz="1600" b="1" u="sng" dirty="0">
              <a:latin typeface="+mn-lt"/>
            </a:endParaRPr>
          </a:p>
          <a:p>
            <a:endParaRPr lang="en-US" sz="2000" dirty="0">
              <a:latin typeface="+mn-lt"/>
            </a:endParaRPr>
          </a:p>
          <a:p>
            <a:endParaRPr lang="en-US" sz="2000" dirty="0">
              <a:latin typeface="+mn-lt"/>
            </a:endParaRPr>
          </a:p>
          <a:p>
            <a:endParaRPr lang="en-US" sz="2000" dirty="0">
              <a:latin typeface="+mn-lt"/>
            </a:endParaRPr>
          </a:p>
        </p:txBody>
      </p:sp>
      <p:sp>
        <p:nvSpPr>
          <p:cNvPr id="13" name="TextBox 12">
            <a:hlinkClick r:id="rId3"/>
          </p:cNvPr>
          <p:cNvSpPr txBox="1"/>
          <p:nvPr/>
        </p:nvSpPr>
        <p:spPr>
          <a:xfrm>
            <a:off x="4929590" y="1039434"/>
            <a:ext cx="2342564" cy="400110"/>
          </a:xfrm>
          <a:prstGeom prst="rect">
            <a:avLst/>
          </a:prstGeom>
          <a:noFill/>
        </p:spPr>
        <p:txBody>
          <a:bodyPr wrap="none" rtlCol="0">
            <a:spAutoFit/>
          </a:bodyPr>
          <a:lstStyle/>
          <a:p>
            <a:r>
              <a:rPr lang="en-US" sz="2000" u="sng" dirty="0">
                <a:solidFill>
                  <a:srgbClr val="0070C0"/>
                </a:solidFill>
              </a:rPr>
              <a:t>www.etmarlabs.com</a:t>
            </a:r>
          </a:p>
        </p:txBody>
      </p:sp>
      <p:sp>
        <p:nvSpPr>
          <p:cNvPr id="24" name="Rectangle 5"/>
          <p:cNvSpPr>
            <a:spLocks/>
          </p:cNvSpPr>
          <p:nvPr/>
        </p:nvSpPr>
        <p:spPr bwMode="auto">
          <a:xfrm>
            <a:off x="7107054" y="1808538"/>
            <a:ext cx="2913246" cy="412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0" tIns="0" rIns="0" bIns="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spcBef>
                <a:spcPts val="363"/>
              </a:spcBef>
            </a:pPr>
            <a:r>
              <a:rPr lang="en-US" altLang="en-US" sz="2400" b="1" dirty="0">
                <a:solidFill>
                  <a:schemeClr val="tx1"/>
                </a:solidFill>
                <a:latin typeface="+mn-lt"/>
                <a:ea typeface="ＭＳ Ｐゴシック" charset="-128"/>
                <a:sym typeface="Arial Bold" charset="0"/>
              </a:rPr>
              <a:t>India</a:t>
            </a:r>
          </a:p>
          <a:p>
            <a:endParaRPr lang="en-US" sz="2000" dirty="0">
              <a:solidFill>
                <a:srgbClr val="63666A"/>
              </a:solidFill>
              <a:latin typeface="+mn-lt"/>
              <a:ea typeface="ＭＳ Ｐゴシック" charset="-128"/>
              <a:sym typeface="Arial" charset="0"/>
            </a:endParaRPr>
          </a:p>
          <a:p>
            <a:r>
              <a:rPr lang="en-US" sz="1600" dirty="0">
                <a:latin typeface="+mn-lt"/>
              </a:rPr>
              <a:t>1st Floor, S R Complex</a:t>
            </a:r>
          </a:p>
          <a:p>
            <a:r>
              <a:rPr lang="en-US" sz="1600" dirty="0">
                <a:latin typeface="+mn-lt"/>
              </a:rPr>
              <a:t>No.2, Tavarekere Main Road</a:t>
            </a:r>
          </a:p>
          <a:p>
            <a:r>
              <a:rPr lang="en-US" sz="1600" dirty="0">
                <a:latin typeface="+mn-lt"/>
              </a:rPr>
              <a:t>S G Palya, D R C Post</a:t>
            </a:r>
          </a:p>
          <a:p>
            <a:r>
              <a:rPr lang="en-US" sz="1600" dirty="0">
                <a:latin typeface="+mn-lt"/>
              </a:rPr>
              <a:t>Bengaluru - 560029</a:t>
            </a:r>
          </a:p>
          <a:p>
            <a:r>
              <a:rPr lang="en-US" sz="1600" dirty="0">
                <a:latin typeface="+mn-lt"/>
              </a:rPr>
              <a:t>Tel: +91-99868-30738</a:t>
            </a:r>
          </a:p>
          <a:p>
            <a:endParaRPr lang="en-US" sz="1600" dirty="0">
              <a:latin typeface="+mn-lt"/>
            </a:endParaRPr>
          </a:p>
          <a:p>
            <a:r>
              <a:rPr lang="en-US" sz="1600" dirty="0" err="1">
                <a:latin typeface="+mn-lt"/>
              </a:rPr>
              <a:t>Bandra</a:t>
            </a:r>
            <a:r>
              <a:rPr lang="en-US" sz="1600" dirty="0">
                <a:latin typeface="+mn-lt"/>
              </a:rPr>
              <a:t> </a:t>
            </a:r>
            <a:r>
              <a:rPr lang="en-US" sz="1600" dirty="0" err="1">
                <a:latin typeface="+mn-lt"/>
              </a:rPr>
              <a:t>Kurla</a:t>
            </a:r>
            <a:r>
              <a:rPr lang="en-US" sz="1600" dirty="0">
                <a:latin typeface="+mn-lt"/>
              </a:rPr>
              <a:t> Complex (BKC)</a:t>
            </a:r>
          </a:p>
          <a:p>
            <a:r>
              <a:rPr lang="en-US" sz="1600" dirty="0">
                <a:latin typeface="+mn-lt"/>
              </a:rPr>
              <a:t>Level 7, The Capital, B- wing </a:t>
            </a:r>
          </a:p>
          <a:p>
            <a:r>
              <a:rPr lang="de-DE" sz="1600" dirty="0">
                <a:latin typeface="+mn-lt"/>
              </a:rPr>
              <a:t>Plot C – 70, G Block </a:t>
            </a:r>
          </a:p>
          <a:p>
            <a:r>
              <a:rPr lang="pt-BR" sz="1600" dirty="0" err="1">
                <a:latin typeface="+mn-lt"/>
              </a:rPr>
              <a:t>Bandra</a:t>
            </a:r>
            <a:r>
              <a:rPr lang="pt-BR" sz="1600" dirty="0">
                <a:latin typeface="+mn-lt"/>
              </a:rPr>
              <a:t> (E), Mumbai- 400051</a:t>
            </a:r>
          </a:p>
          <a:p>
            <a:r>
              <a:rPr lang="en-US" sz="1600" dirty="0">
                <a:latin typeface="+mn-lt"/>
              </a:rPr>
              <a:t>Tel: +91-98209-79713</a:t>
            </a:r>
          </a:p>
          <a:p>
            <a:endParaRPr lang="en-US" sz="1600" dirty="0">
              <a:latin typeface="+mn-lt"/>
            </a:endParaRPr>
          </a:p>
          <a:p>
            <a:r>
              <a:rPr lang="en-US" sz="1600" b="1" u="sng" dirty="0">
                <a:latin typeface="+mn-lt"/>
              </a:rPr>
              <a:t>Email: </a:t>
            </a:r>
            <a:r>
              <a:rPr lang="en-US" sz="1600" b="1" u="sng" dirty="0" err="1">
                <a:latin typeface="+mn-lt"/>
              </a:rPr>
              <a:t>enquiries@etmarlabs.com</a:t>
            </a:r>
            <a:endParaRPr lang="en-US" sz="1800" dirty="0"/>
          </a:p>
          <a:p>
            <a:endParaRPr lang="en-US" sz="1800" dirty="0"/>
          </a:p>
        </p:txBody>
      </p:sp>
      <p:pic>
        <p:nvPicPr>
          <p:cNvPr id="25" name="Pictur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4161" y="222769"/>
            <a:ext cx="2367935" cy="782946"/>
          </a:xfrm>
          <a:prstGeom prst="rect">
            <a:avLst/>
          </a:prstGeom>
        </p:spPr>
      </p:pic>
    </p:spTree>
    <p:extLst>
      <p:ext uri="{BB962C8B-B14F-4D97-AF65-F5344CB8AC3E}">
        <p14:creationId xmlns:p14="http://schemas.microsoft.com/office/powerpoint/2010/main" val="2124767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402" y="312055"/>
            <a:ext cx="7720798" cy="1167963"/>
          </a:xfrm>
        </p:spPr>
        <p:txBody>
          <a:bodyPr/>
          <a:lstStyle/>
          <a:p>
            <a:r>
              <a:rPr lang="en-US" sz="3200" dirty="0">
                <a:latin typeface="Founders Grotesk Regular" charset="0"/>
                <a:ea typeface="Founders Grotesk Regular" charset="0"/>
                <a:cs typeface="Founders Grotesk Regular" charset="0"/>
              </a:rPr>
              <a:t>Empowering business and delighting customers with Salesforce</a:t>
            </a:r>
            <a:br>
              <a:rPr lang="en-US" sz="3200" dirty="0">
                <a:latin typeface="Founders Grotesk Regular" charset="0"/>
                <a:ea typeface="Founders Grotesk Regular" charset="0"/>
                <a:cs typeface="Founders Grotesk Regular" charset="0"/>
              </a:rPr>
            </a:br>
            <a:endParaRPr lang="en-US" sz="3200" dirty="0"/>
          </a:p>
        </p:txBody>
      </p:sp>
      <p:sp>
        <p:nvSpPr>
          <p:cNvPr id="3" name="Subtitle 2"/>
          <p:cNvSpPr>
            <a:spLocks noGrp="1"/>
          </p:cNvSpPr>
          <p:nvPr>
            <p:ph type="subTitle" idx="1"/>
          </p:nvPr>
        </p:nvSpPr>
        <p:spPr>
          <a:xfrm>
            <a:off x="356402" y="1283168"/>
            <a:ext cx="4519062" cy="342900"/>
          </a:xfrm>
        </p:spPr>
        <p:txBody>
          <a:bodyPr>
            <a:noAutofit/>
          </a:bodyPr>
          <a:lstStyle/>
          <a:p>
            <a:r>
              <a:rPr lang="en-US" sz="2400" dirty="0"/>
              <a:t>September 2016</a:t>
            </a:r>
          </a:p>
        </p:txBody>
      </p:sp>
    </p:spTree>
    <p:extLst>
      <p:ext uri="{BB962C8B-B14F-4D97-AF65-F5344CB8AC3E}">
        <p14:creationId xmlns:p14="http://schemas.microsoft.com/office/powerpoint/2010/main" val="738133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09249" y="1200277"/>
            <a:ext cx="5071901" cy="5070250"/>
          </a:xfrm>
          <a:prstGeom prst="rect">
            <a:avLst/>
          </a:prstGeom>
        </p:spPr>
      </p:pic>
      <p:sp>
        <p:nvSpPr>
          <p:cNvPr id="4" name="TextBox 3"/>
          <p:cNvSpPr txBox="1"/>
          <p:nvPr/>
        </p:nvSpPr>
        <p:spPr>
          <a:xfrm>
            <a:off x="3978334" y="259371"/>
            <a:ext cx="4284634" cy="646331"/>
          </a:xfrm>
          <a:prstGeom prst="rect">
            <a:avLst/>
          </a:prstGeom>
          <a:noFill/>
        </p:spPr>
        <p:txBody>
          <a:bodyPr wrap="none" rtlCol="0">
            <a:spAutoFit/>
          </a:bodyPr>
          <a:lstStyle/>
          <a:p>
            <a:r>
              <a:rPr lang="en-US" sz="3600" dirty="0"/>
              <a:t>Salesforce Eco-system</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161" y="222769"/>
            <a:ext cx="2367935" cy="782946"/>
          </a:xfrm>
          <a:prstGeom prst="rect">
            <a:avLst/>
          </a:prstGeom>
        </p:spPr>
      </p:pic>
    </p:spTree>
    <p:extLst>
      <p:ext uri="{BB962C8B-B14F-4D97-AF65-F5344CB8AC3E}">
        <p14:creationId xmlns:p14="http://schemas.microsoft.com/office/powerpoint/2010/main" val="26222261"/>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88235" y="233971"/>
            <a:ext cx="5215530" cy="646331"/>
          </a:xfrm>
          <a:prstGeom prst="rect">
            <a:avLst/>
          </a:prstGeom>
          <a:noFill/>
        </p:spPr>
        <p:txBody>
          <a:bodyPr wrap="none" rtlCol="0">
            <a:spAutoFit/>
          </a:bodyPr>
          <a:lstStyle/>
          <a:p>
            <a:r>
              <a:rPr lang="en-US" sz="3600" dirty="0"/>
              <a:t>ET Marlabs Delivery Model</a:t>
            </a:r>
          </a:p>
        </p:txBody>
      </p:sp>
      <p:pic>
        <p:nvPicPr>
          <p:cNvPr id="5" name="Picture 4"/>
          <p:cNvPicPr/>
          <p:nvPr/>
        </p:nvPicPr>
        <p:blipFill>
          <a:blip r:embed="rId2">
            <a:extLst>
              <a:ext uri="{28A0092B-C50C-407E-A947-70E740481C1C}">
                <a14:useLocalDpi xmlns:a14="http://schemas.microsoft.com/office/drawing/2010/main"/>
              </a:ext>
            </a:extLst>
          </a:blip>
          <a:stretch>
            <a:fillRect/>
          </a:stretch>
        </p:blipFill>
        <p:spPr bwMode="auto">
          <a:xfrm>
            <a:off x="1788668" y="1318955"/>
            <a:ext cx="8627989" cy="4695603"/>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161" y="222769"/>
            <a:ext cx="2367935" cy="782946"/>
          </a:xfrm>
          <a:prstGeom prst="rect">
            <a:avLst/>
          </a:prstGeom>
        </p:spPr>
      </p:pic>
    </p:spTree>
    <p:extLst>
      <p:ext uri="{BB962C8B-B14F-4D97-AF65-F5344CB8AC3E}">
        <p14:creationId xmlns:p14="http://schemas.microsoft.com/office/powerpoint/2010/main" val="982652120"/>
      </p:ext>
    </p:extLst>
  </p:cSld>
  <p:clrMapOvr>
    <a:masterClrMapping/>
  </p:clrMapOvr>
  <p:transition spd="med">
    <p:pull/>
  </p:transition>
</p:sld>
</file>

<file path=ppt/theme/theme1.xml><?xml version="1.0" encoding="utf-8"?>
<a:theme xmlns:a="http://schemas.openxmlformats.org/drawingml/2006/main" name="ET-PPT-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T Powerpoint Template" id="{C600218F-6E8E-FD4F-AC95-010E1AF50E87}" vid="{F5E2ECDA-764C-C549-BD7B-A49B89F01A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ET-PPT-Template</Template>
  <TotalTime>5863</TotalTime>
  <Words>3194</Words>
  <Application>Microsoft Office PowerPoint</Application>
  <PresentationFormat>Widescreen</PresentationFormat>
  <Paragraphs>427</Paragraphs>
  <Slides>27</Slides>
  <Notes>16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ＭＳ Ｐゴシック</vt:lpstr>
      <vt:lpstr>ＭＳ Ｐゴシック</vt:lpstr>
      <vt:lpstr>Arial</vt:lpstr>
      <vt:lpstr>Arial Bold</vt:lpstr>
      <vt:lpstr>Calibri</vt:lpstr>
      <vt:lpstr>Calibri Light</vt:lpstr>
      <vt:lpstr>Founders Grotesk</vt:lpstr>
      <vt:lpstr>Founders Grotesk Bold</vt:lpstr>
      <vt:lpstr>Founders Grotesk Regular</vt:lpstr>
      <vt:lpstr>Gill Sans</vt:lpstr>
      <vt:lpstr>Times New Roman</vt:lpstr>
      <vt:lpstr>ヒラギノ角ゴ ProN W3</vt:lpstr>
      <vt:lpstr>ET-PPT-Template</vt:lpstr>
      <vt:lpstr>Empowering business and delighting customers with Salesforce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Sandd for business</vt:lpstr>
      <vt:lpstr>PowerPoint Presentation</vt:lpstr>
      <vt:lpstr>PowerPoint Presentation</vt:lpstr>
      <vt:lpstr>Endorsements by clients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&amp; culture</vt:lpstr>
      <vt:lpstr>PowerPoint Presentation</vt:lpstr>
      <vt:lpstr>PowerPoint Presentation</vt:lpstr>
      <vt:lpstr>Empowering business and delighting customers with Salesforce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Arpita Bhawal</dc:creator>
  <cp:keywords>Extentor, ET, Extentor Tquila,</cp:keywords>
  <cp:lastModifiedBy>Sudarsan Raja</cp:lastModifiedBy>
  <cp:revision>484</cp:revision>
  <dcterms:created xsi:type="dcterms:W3CDTF">2015-05-27T06:30:13Z</dcterms:created>
  <dcterms:modified xsi:type="dcterms:W3CDTF">2016-10-12T10:43:18Z</dcterms:modified>
</cp:coreProperties>
</file>